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368" r:id="rId6"/>
    <p:sldId id="353" r:id="rId7"/>
    <p:sldId id="366" r:id="rId8"/>
    <p:sldId id="262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91EE1236-B14E-490A-818D-938327C534FA}">
          <p14:sldIdLst>
            <p14:sldId id="256"/>
            <p14:sldId id="368"/>
            <p14:sldId id="353"/>
          </p14:sldIdLst>
        </p14:section>
        <p14:section name="Closing" id="{5D867986-B612-43D8-B107-4AE3ABDF2B63}">
          <p14:sldIdLst>
            <p14:sldId id="366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4E"/>
    <a:srgbClr val="009ADE"/>
    <a:srgbClr val="1C355E"/>
    <a:srgbClr val="D7282F"/>
    <a:srgbClr val="533278"/>
    <a:srgbClr val="DFF0FB"/>
    <a:srgbClr val="FF8300"/>
    <a:srgbClr val="00CD7B"/>
    <a:srgbClr val="E17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6642" autoAdjust="0"/>
  </p:normalViewPr>
  <p:slideViewPr>
    <p:cSldViewPr snapToGrid="0" showGuides="1">
      <p:cViewPr varScale="1">
        <p:scale>
          <a:sx n="57" d="100"/>
          <a:sy n="57" d="100"/>
        </p:scale>
        <p:origin x="1016" y="2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A3A7E39-5A16-4B1C-8EDE-AA1F460E5CE9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7F5E042-1A90-4223-8C07-CBDA79C7B6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492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F5E042-1A90-4223-8C07-CBDA79C7B6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103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8EB1F-9442-B430-7D68-6BE839BA5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6C5390-A388-E834-87CC-89566B5815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AB89DA-7C6E-3370-41A1-34181AFCAD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763CF-6053-141A-A350-3030E5D885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F5E042-1A90-4223-8C07-CBDA79C7B62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313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F5E042-1A90-4223-8C07-CBDA79C7B62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626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F5E042-1A90-4223-8C07-CBDA79C7B62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253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0E49FE8-6916-89D7-D8C0-0963B0C41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94A28FE-971E-78ED-ED6F-3A5935EA8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4172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9D704-F0A2-C5D3-DB45-35605AC8F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F5C5-78BE-3BD4-4464-34EEEA3F7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47436-0931-CD28-3821-B44BABE5E7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9D5408-16B4-4E8E-88C0-6F0C9D9DF55D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DAFEA-3FAA-13B6-73D5-A9A5FDA14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City of Monroe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F6F32-8BAA-4455-F9CD-1A3DC611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DD86E4-2899-1646-A58E-79D23A3E63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7E9A20C-56CC-26AC-E682-2CA21EEBAB8C}"/>
              </a:ext>
            </a:extLst>
          </p:cNvPr>
          <p:cNvSpPr txBox="1">
            <a:spLocks/>
          </p:cNvSpPr>
          <p:nvPr userDrawn="1"/>
        </p:nvSpPr>
        <p:spPr>
          <a:xfrm>
            <a:off x="450850" y="6227763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City of Monroe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27DA1D7-87DC-9274-5FEA-047F2D0650A8}"/>
              </a:ext>
            </a:extLst>
          </p:cNvPr>
          <p:cNvSpPr txBox="1">
            <a:spLocks/>
          </p:cNvSpPr>
          <p:nvPr userDrawn="1"/>
        </p:nvSpPr>
        <p:spPr>
          <a:xfrm>
            <a:off x="11309350" y="6223000"/>
            <a:ext cx="4508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D86E4-2899-1646-A58E-79D23A3E63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02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D7D885-0D5A-2493-E966-837A039B6B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25F3B-4507-8E7A-9E4E-8C29DC207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1C02C-051E-6F1B-DBC7-06ECCF9A73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F023FF-4DD5-4F1A-A874-4DDA493DD032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E5ECC-9DBA-10F7-AC86-60422D754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City of Monroe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1C2ED-28E6-D84A-F251-A6201AF80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DD86E4-2899-1646-A58E-79D23A3E63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6C4C473-CE95-C196-1663-F320A239420B}"/>
              </a:ext>
            </a:extLst>
          </p:cNvPr>
          <p:cNvSpPr txBox="1">
            <a:spLocks/>
          </p:cNvSpPr>
          <p:nvPr userDrawn="1"/>
        </p:nvSpPr>
        <p:spPr>
          <a:xfrm>
            <a:off x="450850" y="6227763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City of Monroe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A6591AC-BC5E-B511-0291-D3925AF394E8}"/>
              </a:ext>
            </a:extLst>
          </p:cNvPr>
          <p:cNvSpPr txBox="1">
            <a:spLocks/>
          </p:cNvSpPr>
          <p:nvPr userDrawn="1"/>
        </p:nvSpPr>
        <p:spPr>
          <a:xfrm>
            <a:off x="11309350" y="6223000"/>
            <a:ext cx="4508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D86E4-2899-1646-A58E-79D23A3E63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5AD90-52DD-E4F5-0930-8827BB982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32445-070A-625D-E6D6-AA8407A96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003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15663-086F-D5BC-99F8-34566B69E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0F975-3473-B85D-9FDB-0BAC107F7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D2E61-A6A2-A8E2-D51D-54EF6F1C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776E7A-140B-48C8-AD02-85A99491F38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B65AA-4C83-3DBD-CE3B-327557D3C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City of Monroe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3B6C3-36DC-6BBE-B17D-6832F0527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DD86E4-2899-1646-A58E-79D23A3E63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9B68415-5CA7-DA51-5D5E-C63C0DC2AA4A}"/>
              </a:ext>
            </a:extLst>
          </p:cNvPr>
          <p:cNvSpPr txBox="1">
            <a:spLocks/>
          </p:cNvSpPr>
          <p:nvPr userDrawn="1"/>
        </p:nvSpPr>
        <p:spPr>
          <a:xfrm>
            <a:off x="450850" y="6227763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City of Monroe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E36FBEA-A372-207D-E551-CD5A03F68AED}"/>
              </a:ext>
            </a:extLst>
          </p:cNvPr>
          <p:cNvSpPr txBox="1">
            <a:spLocks/>
          </p:cNvSpPr>
          <p:nvPr userDrawn="1"/>
        </p:nvSpPr>
        <p:spPr>
          <a:xfrm>
            <a:off x="11309350" y="6223000"/>
            <a:ext cx="4508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D86E4-2899-1646-A58E-79D23A3E63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10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F467-A758-0364-1A21-2410267A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0808-D6E6-FD29-9B51-CF93CB150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B0C43C-6464-7A8B-5935-C864726C8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E64CC3-FC5B-E485-D5A3-5DA0CE5F8E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144032-E422-4046-89F3-3F05B7F9F17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A2AD0-ADF2-9FF0-9331-525968BB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City of Monroe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0738D-3BF9-5596-DD19-63B624404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DD86E4-2899-1646-A58E-79D23A3E63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2ECCAC-50E4-37A5-A6E4-771653324A38}"/>
              </a:ext>
            </a:extLst>
          </p:cNvPr>
          <p:cNvSpPr txBox="1">
            <a:spLocks/>
          </p:cNvSpPr>
          <p:nvPr userDrawn="1"/>
        </p:nvSpPr>
        <p:spPr>
          <a:xfrm>
            <a:off x="450850" y="6227763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City of Monroe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185444-1704-7F40-E127-01673D31122A}"/>
              </a:ext>
            </a:extLst>
          </p:cNvPr>
          <p:cNvSpPr txBox="1">
            <a:spLocks/>
          </p:cNvSpPr>
          <p:nvPr userDrawn="1"/>
        </p:nvSpPr>
        <p:spPr>
          <a:xfrm>
            <a:off x="11309350" y="6223000"/>
            <a:ext cx="4508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D86E4-2899-1646-A58E-79D23A3E63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61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04F9F-7E41-F428-A3D4-2A6BD3587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009EA-5464-F26E-D18A-D17411603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5E5AF-B68B-9FC8-8AD4-B1921A264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333BF9-14D9-515C-599F-705595AF8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07FC32-2E98-CC10-FF36-87FCF1C46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7D901A-D7D7-5303-32DC-C70EEB4A1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E362B43-0889-4A10-8E3C-AFB691099C90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D7DE65-C71F-572F-3D28-B7BEAC7EA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City of Monroe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21B22C-AA52-70BD-364A-106FE7CCE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DD86E4-2899-1646-A58E-79D23A3E63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9EDA2D6-402D-7F25-0D4E-63F2E790A0D7}"/>
              </a:ext>
            </a:extLst>
          </p:cNvPr>
          <p:cNvSpPr txBox="1">
            <a:spLocks/>
          </p:cNvSpPr>
          <p:nvPr userDrawn="1"/>
        </p:nvSpPr>
        <p:spPr>
          <a:xfrm>
            <a:off x="450850" y="6227763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City of Monroe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4300CC-D0C2-5361-D16E-7703ACA20351}"/>
              </a:ext>
            </a:extLst>
          </p:cNvPr>
          <p:cNvSpPr txBox="1">
            <a:spLocks/>
          </p:cNvSpPr>
          <p:nvPr userDrawn="1"/>
        </p:nvSpPr>
        <p:spPr>
          <a:xfrm>
            <a:off x="11309350" y="6223000"/>
            <a:ext cx="4508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D86E4-2899-1646-A58E-79D23A3E63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28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A973-2428-FC50-3BE3-348B9AA2B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109CE3-ABAD-2E4B-8D30-0C9F5D22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D0E4635-641A-4CE4-8621-F2B06C4CA2F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D28EA-2E83-11AF-0DF8-13B655D26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City of Monroe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A449A3-234D-3661-C34B-92A489858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DD86E4-2899-1646-A58E-79D23A3E63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5337BB-2E11-FFDE-CF77-52367F601E87}"/>
              </a:ext>
            </a:extLst>
          </p:cNvPr>
          <p:cNvSpPr txBox="1">
            <a:spLocks/>
          </p:cNvSpPr>
          <p:nvPr userDrawn="1"/>
        </p:nvSpPr>
        <p:spPr>
          <a:xfrm>
            <a:off x="450850" y="6227763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City of Monroe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27037E2-8111-130F-5A5A-1D8AEF29ED47}"/>
              </a:ext>
            </a:extLst>
          </p:cNvPr>
          <p:cNvSpPr txBox="1">
            <a:spLocks/>
          </p:cNvSpPr>
          <p:nvPr userDrawn="1"/>
        </p:nvSpPr>
        <p:spPr>
          <a:xfrm>
            <a:off x="11309350" y="6223000"/>
            <a:ext cx="4508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D86E4-2899-1646-A58E-79D23A3E63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12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643AC1-39DB-6556-770F-9644185896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A092D-E64D-446A-93F0-91F2FDE4F78F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231353-D552-085B-5181-C00CBC14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City of Monroe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9005C-1490-B1CC-264A-4B60FBDBF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DD86E4-2899-1646-A58E-79D23A3E63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AE08E-EADA-6516-7E14-66CA535855C7}"/>
              </a:ext>
            </a:extLst>
          </p:cNvPr>
          <p:cNvSpPr txBox="1">
            <a:spLocks/>
          </p:cNvSpPr>
          <p:nvPr userDrawn="1"/>
        </p:nvSpPr>
        <p:spPr>
          <a:xfrm>
            <a:off x="11309350" y="6223000"/>
            <a:ext cx="4508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99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AC5E2-99BF-F06E-AE4A-DDE60C8BF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56691-0A0D-8A49-65D6-D8D675F08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F450C3-BF73-C6C8-C58B-0A896FBB3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72759-A6A6-CE55-6D53-3978DFF9B7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D6B21-7F09-4248-B9AD-57C0FB45AB27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9F0D1E-84EE-DEBE-EA7D-46CAEAE7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City of Monroe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74822-D3ED-AEB7-DD03-F79741DA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DD86E4-2899-1646-A58E-79D23A3E63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D3A6AAE-7E04-E294-DE48-826B2636F621}"/>
              </a:ext>
            </a:extLst>
          </p:cNvPr>
          <p:cNvSpPr txBox="1">
            <a:spLocks/>
          </p:cNvSpPr>
          <p:nvPr userDrawn="1"/>
        </p:nvSpPr>
        <p:spPr>
          <a:xfrm>
            <a:off x="450850" y="6227763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City of Monroe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608F63B-933C-602C-382C-CE19E2D10ABD}"/>
              </a:ext>
            </a:extLst>
          </p:cNvPr>
          <p:cNvSpPr txBox="1">
            <a:spLocks/>
          </p:cNvSpPr>
          <p:nvPr userDrawn="1"/>
        </p:nvSpPr>
        <p:spPr>
          <a:xfrm>
            <a:off x="11309350" y="6223000"/>
            <a:ext cx="4508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D86E4-2899-1646-A58E-79D23A3E63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53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C01E-7DB4-F4FE-C0EC-7A1B13BC8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09075-1E98-EDE1-70FC-A6BEDBF622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D69C0A-CE53-D205-D767-04D993FDF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EDD13-AA70-FE9D-7455-12502EE6A1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5710D6-8100-473E-84A4-25DF13A27B8C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FED29-F83D-340A-A6C2-C2ACE9ED9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City of Monroe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8539F-A792-2BF9-84C3-25C036FC7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DD86E4-2899-1646-A58E-79D23A3E63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DD84F95-8542-5291-C40A-DB69F23F77B6}"/>
              </a:ext>
            </a:extLst>
          </p:cNvPr>
          <p:cNvSpPr txBox="1">
            <a:spLocks/>
          </p:cNvSpPr>
          <p:nvPr userDrawn="1"/>
        </p:nvSpPr>
        <p:spPr>
          <a:xfrm>
            <a:off x="450850" y="6227763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City of Monroe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E632703-AC04-8ED0-2212-5596B8ADC1E8}"/>
              </a:ext>
            </a:extLst>
          </p:cNvPr>
          <p:cNvSpPr txBox="1">
            <a:spLocks/>
          </p:cNvSpPr>
          <p:nvPr userDrawn="1"/>
        </p:nvSpPr>
        <p:spPr>
          <a:xfrm>
            <a:off x="11309350" y="6223000"/>
            <a:ext cx="4508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rgbClr val="1C355E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D86E4-2899-1646-A58E-79D23A3E63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83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508427-1A3B-F185-E00D-25322770D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FE5CB-4383-1B9F-5A99-796BD31F7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B5D5A9D-C082-A331-A722-701294CC7114}"/>
              </a:ext>
            </a:extLst>
          </p:cNvPr>
          <p:cNvSpPr txBox="1">
            <a:spLocks/>
          </p:cNvSpPr>
          <p:nvPr userDrawn="1"/>
        </p:nvSpPr>
        <p:spPr>
          <a:xfrm>
            <a:off x="4367212" y="6176963"/>
            <a:ext cx="7369174" cy="45182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fld id="{D9BEF569-03D2-CC4F-BA1D-A2AD229ABB8D}" type="slidenum">
              <a:rPr lang="en-US" b="1" smtClean="0">
                <a:solidFill>
                  <a:srgbClr val="1C355E"/>
                </a:solidFill>
                <a:latin typeface="Century Gothic" panose="020B0502020202020204" pitchFamily="34" charset="0"/>
              </a:rPr>
              <a:t>‹#›</a:t>
            </a:fld>
            <a:endParaRPr lang="en-US" b="1" dirty="0">
              <a:solidFill>
                <a:srgbClr val="1C355E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47D66E5-E192-EEB1-1F44-D2ABDE43411B}"/>
              </a:ext>
            </a:extLst>
          </p:cNvPr>
          <p:cNvSpPr txBox="1">
            <a:spLocks/>
          </p:cNvSpPr>
          <p:nvPr userDrawn="1"/>
        </p:nvSpPr>
        <p:spPr>
          <a:xfrm>
            <a:off x="457200" y="6176963"/>
            <a:ext cx="7369174" cy="45182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b="1" dirty="0">
                <a:solidFill>
                  <a:srgbClr val="1C355E"/>
                </a:solidFill>
                <a:latin typeface="Century Gothic" panose="020B0502020202020204" pitchFamily="34" charset="0"/>
              </a:rPr>
              <a:t>City of Monroe</a:t>
            </a:r>
          </a:p>
        </p:txBody>
      </p:sp>
    </p:spTree>
    <p:extLst>
      <p:ext uri="{BB962C8B-B14F-4D97-AF65-F5344CB8AC3E}">
        <p14:creationId xmlns:p14="http://schemas.microsoft.com/office/powerpoint/2010/main" val="154389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Rockwell" panose="02060603020205020403" pitchFamily="18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Rockwell" panose="02060603020205020403" pitchFamily="18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Rockwell" panose="02060603020205020403" pitchFamily="18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Rockwell" panose="02060603020205020403" pitchFamily="18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Rockwell" panose="02060603020205020403" pitchFamily="18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288" userDrawn="1">
          <p15:clr>
            <a:srgbClr val="F26B43"/>
          </p15:clr>
        </p15:guide>
        <p15:guide id="3" pos="7392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288" userDrawn="1">
          <p15:clr>
            <a:srgbClr val="F26B43"/>
          </p15:clr>
        </p15:guide>
        <p15:guide id="6" orient="horz" pos="3744" userDrawn="1">
          <p15:clr>
            <a:srgbClr val="F26B43"/>
          </p15:clr>
        </p15:guide>
        <p15:guide id="7" pos="2462" userDrawn="1">
          <p15:clr>
            <a:srgbClr val="F26B43"/>
          </p15:clr>
        </p15:guide>
        <p15:guide id="8" pos="5217" userDrawn="1">
          <p15:clr>
            <a:srgbClr val="F26B43"/>
          </p15:clr>
        </p15:guide>
        <p15:guide id="9" pos="2750" userDrawn="1">
          <p15:clr>
            <a:srgbClr val="F26B43"/>
          </p15:clr>
        </p15:guide>
        <p15:guide id="10" pos="4929" userDrawn="1">
          <p15:clr>
            <a:srgbClr val="F26B43"/>
          </p15:clr>
        </p15:guide>
        <p15:guide id="11" pos="3984" userDrawn="1">
          <p15:clr>
            <a:srgbClr val="F26B43"/>
          </p15:clr>
        </p15:guide>
        <p15:guide id="12" pos="3696" userDrawn="1">
          <p15:clr>
            <a:srgbClr val="F26B43"/>
          </p15:clr>
        </p15:guide>
        <p15:guide id="13" orient="horz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4DE748B-CF31-B3E4-84CE-BE468CEC6E7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C74FE7-69CD-5936-1238-446C0E8BC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7440" y="1150923"/>
            <a:ext cx="6262466" cy="3395676"/>
          </a:xfrm>
        </p:spPr>
        <p:txBody>
          <a:bodyPr anchor="ctr">
            <a:normAutofit/>
          </a:bodyPr>
          <a:lstStyle/>
          <a:p>
            <a:r>
              <a:rPr lang="en-US" sz="4800" dirty="0">
                <a:solidFill>
                  <a:srgbClr val="009ADE"/>
                </a:solidFill>
              </a:rPr>
              <a:t>Davis Annexation Initial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002EC-E6F5-92E6-A40C-DF0FAD3A8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2857" y="293077"/>
            <a:ext cx="7369174" cy="914400"/>
          </a:xfrm>
        </p:spPr>
        <p:txBody>
          <a:bodyPr anchor="t">
            <a:normAutofit/>
          </a:bodyPr>
          <a:lstStyle/>
          <a:p>
            <a:pPr algn="r"/>
            <a:r>
              <a:rPr lang="en-US" b="1" dirty="0">
                <a:solidFill>
                  <a:srgbClr val="1C355E"/>
                </a:solidFill>
                <a:latin typeface="Century Gothic" panose="020B0502020202020204" pitchFamily="34" charset="0"/>
              </a:rPr>
              <a:t>City Council</a:t>
            </a:r>
          </a:p>
          <a:p>
            <a:pPr algn="r"/>
            <a:r>
              <a:rPr lang="en-US" b="1" dirty="0">
                <a:solidFill>
                  <a:srgbClr val="1C355E"/>
                </a:solidFill>
                <a:latin typeface="Century Gothic" panose="020B0502020202020204" pitchFamily="34" charset="0"/>
              </a:rPr>
              <a:t>September 9, 2025, 7:00 PM</a:t>
            </a:r>
          </a:p>
        </p:txBody>
      </p:sp>
      <p:pic>
        <p:nvPicPr>
          <p:cNvPr id="5" name="Picture 4" descr="A blue and black logo&#10;&#10;Description automatically generated">
            <a:extLst>
              <a:ext uri="{FF2B5EF4-FFF2-40B4-BE49-F238E27FC236}">
                <a16:creationId xmlns:a16="http://schemas.microsoft.com/office/drawing/2014/main" id="{9E5005D1-625C-7518-F3DC-BED9026B2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0" y="5003799"/>
            <a:ext cx="2286000" cy="13970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026FAD2-7BFD-270B-D6C1-5CE787D04CD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611" b="611"/>
          <a:stretch/>
        </p:blipFill>
        <p:spPr>
          <a:xfrm>
            <a:off x="0" y="836461"/>
            <a:ext cx="9144000" cy="6021539"/>
          </a:xfrm>
          <a:custGeom>
            <a:avLst/>
            <a:gdLst>
              <a:gd name="connsiteX0" fmla="*/ 3196888 w 9728367"/>
              <a:gd name="connsiteY0" fmla="*/ 0 h 6406359"/>
              <a:gd name="connsiteX1" fmla="*/ 2994810 w 9728367"/>
              <a:gd name="connsiteY1" fmla="*/ 83385 h 6406359"/>
              <a:gd name="connsiteX2" fmla="*/ 0 w 9728367"/>
              <a:gd name="connsiteY2" fmla="*/ 3075718 h 6406359"/>
              <a:gd name="connsiteX3" fmla="*/ 0 w 9728367"/>
              <a:gd name="connsiteY3" fmla="*/ 6406359 h 6406359"/>
              <a:gd name="connsiteX4" fmla="*/ 9728367 w 9728367"/>
              <a:gd name="connsiteY4" fmla="*/ 6406359 h 6406359"/>
              <a:gd name="connsiteX5" fmla="*/ 3400159 w 9728367"/>
              <a:gd name="connsiteY5" fmla="*/ 83385 h 6406359"/>
              <a:gd name="connsiteX6" fmla="*/ 3196888 w 9728367"/>
              <a:gd name="connsiteY6" fmla="*/ 0 h 6406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28367" h="6406359">
                <a:moveTo>
                  <a:pt x="3196888" y="0"/>
                </a:moveTo>
                <a:cubicBezTo>
                  <a:pt x="3123568" y="0"/>
                  <a:pt x="3050446" y="27795"/>
                  <a:pt x="2994810" y="83385"/>
                </a:cubicBezTo>
                <a:lnTo>
                  <a:pt x="0" y="3075718"/>
                </a:lnTo>
                <a:lnTo>
                  <a:pt x="0" y="6406359"/>
                </a:lnTo>
                <a:lnTo>
                  <a:pt x="9728367" y="6406359"/>
                </a:lnTo>
                <a:lnTo>
                  <a:pt x="3400159" y="83385"/>
                </a:lnTo>
                <a:cubicBezTo>
                  <a:pt x="3343728" y="27795"/>
                  <a:pt x="3270209" y="0"/>
                  <a:pt x="319688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2790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B6EA2B-2B8E-0E35-060D-DC294DF2F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4D39BD9A-2E73-6368-470F-41FEF8645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B6BBED0-9E9A-6FAE-3595-082AB6A8D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7AF707B-F587-28FF-E556-18AE98DA0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6919CA5-1701-7187-63F3-6D491A6690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C2281DA-1AB3-5B47-0D8B-83B2245D2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AD43E1B3-32DD-EC44-1E09-650E93C1D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199A24-79A1-3008-44D0-9E29EF2A3078}"/>
              </a:ext>
            </a:extLst>
          </p:cNvPr>
          <p:cNvSpPr txBox="1"/>
          <p:nvPr/>
        </p:nvSpPr>
        <p:spPr>
          <a:xfrm>
            <a:off x="826396" y="586855"/>
            <a:ext cx="4230100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algn="r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40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Overview of Annexation Process</a:t>
            </a:r>
            <a:endParaRPr lang="en-US" sz="40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1704DE-3F93-2888-FAE2-CB69343434FF}"/>
              </a:ext>
            </a:extLst>
          </p:cNvPr>
          <p:cNvSpPr txBox="1"/>
          <p:nvPr/>
        </p:nvSpPr>
        <p:spPr>
          <a:xfrm>
            <a:off x="6503158" y="649480"/>
            <a:ext cx="48624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latin typeface="Rokkitt"/>
              </a:rPr>
              <a:t>First Step: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Rokkitt"/>
              </a:rPr>
              <a:t>Initial Meeting with City Council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Rokkit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Rokkitt"/>
              </a:rPr>
              <a:t>Interlocal Agreement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Rokkitt"/>
              </a:rPr>
              <a:t>Development Agreement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Rokkitt"/>
              </a:rPr>
              <a:t>60% Signatures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Rokkitt"/>
            </a:endParaRPr>
          </a:p>
          <a:p>
            <a:endParaRPr lang="en-US" sz="2400" dirty="0">
              <a:latin typeface="Rokkitt"/>
            </a:endParaRPr>
          </a:p>
        </p:txBody>
      </p:sp>
    </p:spTree>
    <p:extLst>
      <p:ext uri="{BB962C8B-B14F-4D97-AF65-F5344CB8AC3E}">
        <p14:creationId xmlns:p14="http://schemas.microsoft.com/office/powerpoint/2010/main" val="2528294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726A17-ADAF-7454-0125-72E025598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473" y="2950387"/>
            <a:ext cx="3052293" cy="35314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  <a:latin typeface="+mj-lt"/>
              </a:rPr>
              <a:t>Annexation Area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467C203-E7E8-01F0-AEF2-BC21DB645F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68251" y="870272"/>
            <a:ext cx="7166018" cy="490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029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CAF7F-D148-E404-D475-D726A0953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Requested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145AC-30A5-1C90-8CF2-A7D7393B8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/>
              <a:t>Move to direct staff to prepare and return for the City Council’s consideration a resolution accepting the annexation boundary of the ten percent (10%) annexation petition for property located in an unincorporated area north of city limits, and to require the assumption of existing indebtedness of the City by the area to be annexed; to authorize the circulation of a petition for annexation of the property consistent with this motion; and to direct the City Clerk to record this action in the official minutes.</a:t>
            </a:r>
          </a:p>
          <a:p>
            <a:r>
              <a:rPr lang="en-US" sz="1800" dirty="0"/>
              <a:t>Move to direct staff to commence review process for pre-annexation zoning for the subject properties.</a:t>
            </a:r>
          </a:p>
          <a:p>
            <a:r>
              <a:rPr lang="en-US" sz="1800" dirty="0"/>
              <a:t>Move to direct staff to coordinate with the applicants to meet with all affected city departments and Snohomish County Regional Fire and Rescue at a Pre-Application meeting to discuss conceptual layout of the site, extension of utilities, the transportation network, etc.</a:t>
            </a:r>
          </a:p>
          <a:p>
            <a:r>
              <a:rPr lang="en-US" sz="1800" dirty="0"/>
              <a:t>Move to direct staff to coordinate with the applicants to prepare and submit a Pre-Annexation Development Agreement.</a:t>
            </a:r>
          </a:p>
          <a:p>
            <a:r>
              <a:rPr lang="en-US" sz="1800" dirty="0"/>
              <a:t>Move to direct staff to coordinate with Snohomish County to prepare a site specific annexation interlocal agreement covering the transfer of and/or maintenance of utilities, infrastructure, permitting, etc.</a:t>
            </a:r>
          </a:p>
        </p:txBody>
      </p:sp>
    </p:spTree>
    <p:extLst>
      <p:ext uri="{BB962C8B-B14F-4D97-AF65-F5344CB8AC3E}">
        <p14:creationId xmlns:p14="http://schemas.microsoft.com/office/powerpoint/2010/main" val="3087710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6621D-29BD-1FDE-D8FE-3BB780321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3D71583-296B-E728-AEA7-0D7E9754409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25000">
                <a:srgbClr val="1C355E"/>
              </a:gs>
              <a:gs pos="100000">
                <a:srgbClr val="009AD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BD6131-39C3-88A1-466C-7F2833D1A8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18418" y="2126736"/>
            <a:ext cx="3459163" cy="2124503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A597262-E1A8-6FFC-0F22-C928049B4013}"/>
              </a:ext>
            </a:extLst>
          </p:cNvPr>
          <p:cNvSpPr txBox="1">
            <a:spLocks/>
          </p:cNvSpPr>
          <p:nvPr/>
        </p:nvSpPr>
        <p:spPr>
          <a:xfrm>
            <a:off x="6324600" y="2606039"/>
            <a:ext cx="3451223" cy="1645920"/>
          </a:xfrm>
          <a:prstGeom prst="rect">
            <a:avLst/>
          </a:prstGeom>
        </p:spPr>
        <p:txBody>
          <a:bodyPr vert="horz" lIns="91440" tIns="45720" rIns="91440" bIns="45720" numCol="1" spcCol="45720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Rockwell" panose="02060603020205020403" pitchFamily="18" charset="77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880"/>
              </a:lnSpc>
              <a:spcBef>
                <a:spcPts val="900"/>
              </a:spcBef>
            </a:pP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Rockwell Nova Light" panose="020F0302020204030204" pitchFamily="34" charset="0"/>
              </a:rPr>
              <a:t>Questions?</a:t>
            </a:r>
          </a:p>
          <a:p>
            <a:pPr algn="l">
              <a:lnSpc>
                <a:spcPts val="2880"/>
              </a:lnSpc>
              <a:spcBef>
                <a:spcPts val="900"/>
              </a:spcBef>
            </a:pPr>
            <a:r>
              <a:rPr lang="en-US" sz="1600" dirty="0">
                <a:solidFill>
                  <a:schemeClr val="bg1"/>
                </a:solidFill>
                <a:latin typeface="Rockwell Nova Light" panose="020F0302020204030204" pitchFamily="34" charset="0"/>
                <a:cs typeface="Rockwell Nova Light" panose="020F0302020204030204" pitchFamily="34" charset="0"/>
              </a:rPr>
              <a:t>Amy Bright</a:t>
            </a:r>
            <a:br>
              <a:rPr lang="en-US" sz="1600" dirty="0">
                <a:solidFill>
                  <a:schemeClr val="bg1"/>
                </a:solidFill>
                <a:latin typeface="Rockwell Nova Light" panose="020F0302020204030204" pitchFamily="34" charset="0"/>
                <a:cs typeface="Rockwell Nova Light" panose="020F0302020204030204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Rockwell Nova Light" panose="020F0302020204030204" pitchFamily="34" charset="0"/>
                <a:cs typeface="Rockwell Nova Light" panose="020F0302020204030204" pitchFamily="34" charset="0"/>
              </a:rPr>
              <a:t>Planner</a:t>
            </a:r>
            <a:br>
              <a:rPr lang="en-US" sz="1600" dirty="0">
                <a:solidFill>
                  <a:schemeClr val="bg1"/>
                </a:solidFill>
                <a:latin typeface="Rockwell Nova Light" panose="020F0302020204030204" pitchFamily="34" charset="0"/>
                <a:cs typeface="Rockwell Nova Light" panose="020F0302020204030204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Rockwell Nova Light" panose="020F0302020204030204" pitchFamily="34" charset="0"/>
                <a:cs typeface="Rockwell Nova Light" panose="020F0302020204030204" pitchFamily="34" charset="0"/>
              </a:rPr>
              <a:t>abright@monroewa.gov </a:t>
            </a:r>
          </a:p>
        </p:txBody>
      </p:sp>
    </p:spTree>
    <p:extLst>
      <p:ext uri="{BB962C8B-B14F-4D97-AF65-F5344CB8AC3E}">
        <p14:creationId xmlns:p14="http://schemas.microsoft.com/office/powerpoint/2010/main" val="3938958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nro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C355E"/>
      </a:accent1>
      <a:accent2>
        <a:srgbClr val="009ADE"/>
      </a:accent2>
      <a:accent3>
        <a:srgbClr val="533278"/>
      </a:accent3>
      <a:accent4>
        <a:srgbClr val="D7282F"/>
      </a:accent4>
      <a:accent5>
        <a:srgbClr val="00594E"/>
      </a:accent5>
      <a:accent6>
        <a:srgbClr val="00CD7B"/>
      </a:accent6>
      <a:hlink>
        <a:srgbClr val="FF8300"/>
      </a:hlink>
      <a:folHlink>
        <a:srgbClr val="E17FD2"/>
      </a:folHlink>
    </a:clrScheme>
    <a:fontScheme name="Monroe">
      <a:majorFont>
        <a:latin typeface="Century Gothic"/>
        <a:ea typeface=""/>
        <a:cs typeface=""/>
      </a:majorFont>
      <a:minorFont>
        <a:latin typeface="Rockwel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53E76854A80439591D5DA66CD817E" ma:contentTypeVersion="16" ma:contentTypeDescription="Create a new document." ma:contentTypeScope="" ma:versionID="91f57c9cfd791ef2749fafaa22030392">
  <xsd:schema xmlns:xsd="http://www.w3.org/2001/XMLSchema" xmlns:xs="http://www.w3.org/2001/XMLSchema" xmlns:p="http://schemas.microsoft.com/office/2006/metadata/properties" xmlns:ns3="901b341a-c0a9-4115-8d9e-11a60a763ffd" xmlns:ns4="08b0e4ef-3a8f-4993-bc72-4369e381294f" targetNamespace="http://schemas.microsoft.com/office/2006/metadata/properties" ma:root="true" ma:fieldsID="e0e2b4997ca0edebd831aa29bd7f45ff" ns3:_="" ns4:_="">
    <xsd:import namespace="901b341a-c0a9-4115-8d9e-11a60a763ffd"/>
    <xsd:import namespace="08b0e4ef-3a8f-4993-bc72-4369e381294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b341a-c0a9-4115-8d9e-11a60a763f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e4ef-3a8f-4993-bc72-4369e381294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01b341a-c0a9-4115-8d9e-11a60a763ff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1D5BC3-63E0-483E-AA2D-71C899E56C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1b341a-c0a9-4115-8d9e-11a60a763ffd"/>
    <ds:schemaRef ds:uri="08b0e4ef-3a8f-4993-bc72-4369e38129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2E70B2-FCD9-4ACE-B4DC-9DA91550C14D}">
  <ds:schemaRefs>
    <ds:schemaRef ds:uri="08b0e4ef-3a8f-4993-bc72-4369e381294f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01b341a-c0a9-4115-8d9e-11a60a763ffd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43A118C-EF0E-4B45-A991-0D11E60931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32068</TotalTime>
  <Words>255</Words>
  <Application>Microsoft Office PowerPoint</Application>
  <PresentationFormat>Widescreen</PresentationFormat>
  <Paragraphs>23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Arial</vt:lpstr>
      <vt:lpstr>Century Gothic</vt:lpstr>
      <vt:lpstr>Rockwell</vt:lpstr>
      <vt:lpstr>Rockwell Nova Light</vt:lpstr>
      <vt:lpstr>Rokkitt</vt:lpstr>
      <vt:lpstr>Office Theme</vt:lpstr>
      <vt:lpstr>Davis Annexation Initial Meeting</vt:lpstr>
      <vt:lpstr>PowerPoint Presentation</vt:lpstr>
      <vt:lpstr>Annexation Area</vt:lpstr>
      <vt:lpstr>Requested Action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 J. White</dc:creator>
  <cp:lastModifiedBy>Amy Bright</cp:lastModifiedBy>
  <cp:revision>47</cp:revision>
  <cp:lastPrinted>2025-06-11T01:34:02Z</cp:lastPrinted>
  <dcterms:created xsi:type="dcterms:W3CDTF">2024-10-21T22:33:45Z</dcterms:created>
  <dcterms:modified xsi:type="dcterms:W3CDTF">2025-09-09T21:02:22Z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0x01010059253E76854A80439591D5DA66CD817E</vt:lpwstr>
  </property>
</Properties>
</file>