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42"/>
  </p:notesMasterIdLst>
  <p:sldIdLst>
    <p:sldId id="297" r:id="rId2"/>
    <p:sldId id="299" r:id="rId3"/>
    <p:sldId id="298" r:id="rId4"/>
    <p:sldId id="296" r:id="rId5"/>
    <p:sldId id="257" r:id="rId6"/>
    <p:sldId id="258" r:id="rId7"/>
    <p:sldId id="267" r:id="rId8"/>
    <p:sldId id="259" r:id="rId9"/>
    <p:sldId id="262" r:id="rId10"/>
    <p:sldId id="263" r:id="rId11"/>
    <p:sldId id="268" r:id="rId12"/>
    <p:sldId id="264" r:id="rId13"/>
    <p:sldId id="266" r:id="rId14"/>
    <p:sldId id="269" r:id="rId15"/>
    <p:sldId id="27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8" r:id="rId24"/>
    <p:sldId id="289" r:id="rId25"/>
    <p:sldId id="290" r:id="rId26"/>
    <p:sldId id="277" r:id="rId27"/>
    <p:sldId id="278" r:id="rId28"/>
    <p:sldId id="280" r:id="rId29"/>
    <p:sldId id="281" r:id="rId30"/>
    <p:sldId id="284" r:id="rId31"/>
    <p:sldId id="285" r:id="rId32"/>
    <p:sldId id="282" r:id="rId33"/>
    <p:sldId id="283" r:id="rId34"/>
    <p:sldId id="286" r:id="rId35"/>
    <p:sldId id="287" r:id="rId36"/>
    <p:sldId id="293" r:id="rId37"/>
    <p:sldId id="291" r:id="rId38"/>
    <p:sldId id="292" r:id="rId39"/>
    <p:sldId id="295" r:id="rId40"/>
    <p:sldId id="294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132" autoAdjust="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43090046436502"/>
          <c:y val="9.2050842526557458E-2"/>
          <c:w val="0.77331364829396321"/>
          <c:h val="0.802414924510038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Revenues</c:v>
                </c:pt>
              </c:strCache>
            </c:strRef>
          </c:tx>
          <c:spPr>
            <a:ln>
              <a:solidFill>
                <a:schemeClr val="tx2">
                  <a:lumMod val="25000"/>
                </a:schemeClr>
              </a:solidFill>
            </a:ln>
          </c:spPr>
          <c:marker>
            <c:symbol val="square"/>
            <c:size val="8"/>
            <c:spPr>
              <a:solidFill>
                <a:schemeClr val="tx2">
                  <a:lumMod val="25000"/>
                </a:schemeClr>
              </a:solidFill>
              <a:ln>
                <a:solidFill>
                  <a:schemeClr val="tx2">
                    <a:lumMod val="25000"/>
                  </a:schemeClr>
                </a:solidFill>
              </a:ln>
            </c:spPr>
          </c:marker>
          <c:dPt>
            <c:idx val="1"/>
            <c:bubble3D val="0"/>
          </c:dPt>
          <c:dLbls>
            <c:dLbl>
              <c:idx val="0"/>
              <c:layout>
                <c:manualLayout>
                  <c:x val="-1.7233793840444125E-2"/>
                  <c:y val="2.56986001749781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$11,766,949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0681092717403465"/>
                  <c:y val="-4.16706036745406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$12,136,359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2274086733768764"/>
                  <c:y val="-3.831124234470691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$12,626,992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1137284101123813"/>
                  <c:y val="-6.7013779527559061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$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12,894,040</a:t>
                    </a:r>
                    <a:endParaRPr lang="en-US" dirty="0"/>
                  </a:p>
                </c:rich>
              </c:tx>
              <c:numFmt formatCode="&quot;$&quot;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650167827579245"/>
                  <c:y val="-3.93563972661864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$13,262,644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11766949</c:v>
                </c:pt>
                <c:pt idx="1">
                  <c:v>12136359</c:v>
                </c:pt>
                <c:pt idx="2">
                  <c:v>12626992</c:v>
                </c:pt>
                <c:pt idx="3">
                  <c:v>12894040</c:v>
                </c:pt>
                <c:pt idx="4">
                  <c:v>13262644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Operating Expenditures</c:v>
                </c:pt>
              </c:strCache>
            </c:strRef>
          </c:tx>
          <c:marker>
            <c:symbol val="square"/>
            <c:size val="8"/>
          </c:marke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-0.21730647706273365"/>
                  <c:y val="-1.0882545931758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$11,811,942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9563514874212502E-2"/>
                  <c:y val="4.54860017497812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$12,111,181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643831883856513E-2"/>
                  <c:y val="3.43750000000000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$12,376,404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718765311121999E-2"/>
                  <c:y val="2.08333333333333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$12,646,933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643831883856513E-2"/>
                  <c:y val="3.124975393700787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$12,922,871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#,##0</c:formatCode>
                <c:ptCount val="5"/>
                <c:pt idx="0">
                  <c:v>11811942</c:v>
                </c:pt>
                <c:pt idx="1">
                  <c:v>12111181</c:v>
                </c:pt>
                <c:pt idx="2">
                  <c:v>12376404</c:v>
                </c:pt>
                <c:pt idx="3">
                  <c:v>12646933</c:v>
                </c:pt>
                <c:pt idx="4">
                  <c:v>12922871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97216"/>
        <c:axId val="33104640"/>
      </c:lineChart>
      <c:catAx>
        <c:axId val="330972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majorTickMark val="in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3104640"/>
        <c:crossesAt val="4.0000000000000002E+48"/>
        <c:auto val="1"/>
        <c:lblAlgn val="ctr"/>
        <c:lblOffset val="10"/>
        <c:tickLblSkip val="1"/>
        <c:noMultiLvlLbl val="0"/>
      </c:catAx>
      <c:valAx>
        <c:axId val="3310464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&quot;$&quot;#,##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309721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"/>
                <c:y val="0.24861286089238846"/>
              </c:manualLayout>
            </c:layout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</c:dispUnitsLbl>
        </c:dispUnits>
      </c:valAx>
      <c:spPr>
        <a:ln>
          <a:solidFill>
            <a:schemeClr val="bg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800">
                <a:solidFill>
                  <a:schemeClr val="bg1"/>
                </a:solidFill>
                <a:latin typeface="Baskerville Old Face" panose="02020602080505020303" pitchFamily="18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>
                <a:solidFill>
                  <a:schemeClr val="bg1"/>
                </a:solidFill>
                <a:latin typeface="Baskerville Old Face" panose="02020602080505020303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7546678909134394"/>
          <c:y val="0.649245406824147"/>
          <c:w val="0.2461811602310123"/>
          <c:h val="0.23342300962379703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>
        <a:lumMod val="75000"/>
      </a:schemeClr>
    </a:solidFill>
    <a:ln>
      <a:solidFill>
        <a:schemeClr val="bg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0.20496</cdr:x>
      <cdr:y>0</cdr:y>
    </cdr:from>
    <cdr:to>
      <cdr:x>0.87665</cdr:x>
      <cdr:y>0.12388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28160" y="0"/>
          <a:ext cx="4352669" cy="5663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500" dirty="0" smtClean="0"/>
            <a:t>General Fund 5 Year Forecast</a:t>
          </a:r>
          <a:endParaRPr lang="en-US" sz="25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A4713-731D-42B0-AFC5-DCF14D45948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2063F-BA7F-4C48-AB8D-16AD6B6E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54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2063F-BA7F-4C48-AB8D-16AD6B6E4F9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9DCCA16-2E09-45D5-87A0-396155EDF818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79A8BA1-D01F-44CA-BBF6-C64C861C703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11520"/>
            <a:ext cx="8077200" cy="638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6" y="2680176"/>
            <a:ext cx="1600201" cy="16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2" y="4558094"/>
            <a:ext cx="215265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4601" y="762000"/>
            <a:ext cx="533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cap="all" dirty="0">
                <a:ln>
                  <a:solidFill>
                    <a:schemeClr val="bg1"/>
                  </a:solidFill>
                </a:ln>
                <a:effectLst>
                  <a:reflection blurRad="12700" stA="34000" endA="740" endPos="53000" dir="5400000" sy="-100000" algn="bl" rotWithShape="0"/>
                </a:effectLst>
                <a:latin typeface="Consolas"/>
                <a:ea typeface="+mj-ea"/>
                <a:cs typeface="+mj-cs"/>
              </a:rPr>
              <a:t>MONROE 360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602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6213"/>
            <a:ext cx="648017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6858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chemeClr val="bg1"/>
                </a:solidFill>
              </a:rPr>
              <a:t>2016</a:t>
            </a:r>
            <a:r>
              <a:rPr lang="en-US" sz="3200" b="1" u="sng" cap="all" dirty="0">
                <a:solidFill>
                  <a:schemeClr val="bg1"/>
                </a:solidFill>
                <a:latin typeface="Book Antiqua"/>
                <a:ea typeface="Calibri"/>
                <a:cs typeface="Times New Roman"/>
              </a:rPr>
              <a:t> </a:t>
            </a:r>
            <a:r>
              <a:rPr lang="en-US" sz="4000" u="sng" dirty="0">
                <a:solidFill>
                  <a:schemeClr val="bg1"/>
                </a:solidFill>
              </a:rPr>
              <a:t>Initiatives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1611745"/>
            <a:ext cx="6705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Permit Process Improvements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Stakeholder Meeting (What we heard)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Eliminate Excessive Code Mandated Timelines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Clarify Application Forms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Consider Technology Improvements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Allow Customers to do Permitting on-line 24/7)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800" b="1" u="sng" dirty="0">
                <a:solidFill>
                  <a:schemeClr val="bg1"/>
                </a:solidFill>
              </a:rPr>
              <a:t>Downtown Main Street Program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Consultant evaluating how to create a successful Main Street Program.</a:t>
            </a:r>
          </a:p>
        </p:txBody>
      </p:sp>
    </p:spTree>
    <p:extLst>
      <p:ext uri="{BB962C8B-B14F-4D97-AF65-F5344CB8AC3E}">
        <p14:creationId xmlns:p14="http://schemas.microsoft.com/office/powerpoint/2010/main" val="41427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ck Arc 1"/>
          <p:cNvSpPr/>
          <p:nvPr/>
        </p:nvSpPr>
        <p:spPr>
          <a:xfrm>
            <a:off x="4479635" y="2967335"/>
            <a:ext cx="184730" cy="1834158"/>
          </a:xfrm>
          <a:prstGeom prst="blockArc">
            <a:avLst>
              <a:gd name="adj1" fmla="val 10800000"/>
              <a:gd name="adj2" fmla="val 34473"/>
              <a:gd name="adj3" fmla="val 21976"/>
            </a:avLst>
          </a:prstGeom>
        </p:spPr>
        <p:txBody>
          <a:bodyPr wrap="none">
            <a:spAutoFit/>
          </a:bodyPr>
          <a:lstStyle/>
          <a:p>
            <a:pPr lvl="0" algn="ctr"/>
            <a:endParaRPr lang="en-US" sz="54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04" y="176213"/>
            <a:ext cx="64865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97079" y="762000"/>
            <a:ext cx="3019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2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Finance</a:t>
            </a:r>
            <a:endParaRPr lang="en-US" sz="52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6428" y="1295400"/>
            <a:ext cx="64865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u="sng" dirty="0" smtClean="0">
                <a:solidFill>
                  <a:schemeClr val="bg1"/>
                </a:solidFill>
              </a:rPr>
              <a:t>General Fund</a:t>
            </a:r>
          </a:p>
          <a:p>
            <a:pPr algn="ctr"/>
            <a:endParaRPr lang="en-US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Saved $454,968 in 2015, rolled over into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Revenues came in $214,000 more than estimated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Expenditures came in $267,000 less than estimated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2016 Sales Tax Revenues are even with 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Estimates for sales tax for 2016 revenues to be 7% more than 2015 revenues </a:t>
            </a:r>
            <a:endParaRPr lang="en-U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6213"/>
            <a:ext cx="648017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914" y="5257800"/>
            <a:ext cx="6498648" cy="70788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 5 year forecast of the City’s General Fund is used to project the “bow-wave” of our financial decisions in future years.</a:t>
            </a:r>
            <a:endParaRPr lang="en-US" sz="20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515532232"/>
              </p:ext>
            </p:extLst>
          </p:nvPr>
        </p:nvGraphicFramePr>
        <p:xfrm>
          <a:off x="1338840" y="685800"/>
          <a:ext cx="648017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14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24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413504"/>
              </p:ext>
            </p:extLst>
          </p:nvPr>
        </p:nvGraphicFramePr>
        <p:xfrm>
          <a:off x="1369724" y="1905000"/>
          <a:ext cx="6473824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456"/>
                <a:gridCol w="1618456"/>
                <a:gridCol w="1618456"/>
                <a:gridCol w="1618456"/>
              </a:tblGrid>
              <a:tr h="655320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</a:p>
                    <a:p>
                      <a:r>
                        <a:rPr lang="en-US" dirty="0" smtClean="0"/>
                        <a:t>3/31/2015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</a:p>
                    <a:p>
                      <a:r>
                        <a:rPr lang="en-US" dirty="0" smtClean="0"/>
                        <a:t>3/31/2016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55320">
                <a:tc>
                  <a:txBody>
                    <a:bodyPr/>
                    <a:lstStyle/>
                    <a:p>
                      <a:r>
                        <a:rPr lang="en-US" dirty="0" smtClean="0"/>
                        <a:t>Sales Tax</a:t>
                      </a:r>
                      <a:r>
                        <a:rPr lang="en-US" baseline="0" dirty="0" smtClean="0"/>
                        <a:t>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$973,181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$1,100,427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$127,246</a:t>
                      </a:r>
                    </a:p>
                    <a:p>
                      <a:r>
                        <a:rPr lang="en-US" dirty="0" smtClean="0"/>
                        <a:t>+13.08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655320">
                <a:tc>
                  <a:txBody>
                    <a:bodyPr/>
                    <a:lstStyle/>
                    <a:p>
                      <a:r>
                        <a:rPr lang="en-US" dirty="0" smtClean="0"/>
                        <a:t>Real</a:t>
                      </a:r>
                      <a:r>
                        <a:rPr lang="en-US" baseline="0" dirty="0" smtClean="0"/>
                        <a:t> Estate Excise Tax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$159,109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$205,780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$46,671</a:t>
                      </a:r>
                    </a:p>
                    <a:p>
                      <a:r>
                        <a:rPr lang="en-US" dirty="0" smtClean="0"/>
                        <a:t>+29.33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655320">
                <a:tc>
                  <a:txBody>
                    <a:bodyPr/>
                    <a:lstStyle/>
                    <a:p>
                      <a:r>
                        <a:rPr lang="en-US" dirty="0" smtClean="0"/>
                        <a:t>Lodging</a:t>
                      </a:r>
                      <a:r>
                        <a:rPr lang="en-US" baseline="0" dirty="0" smtClean="0"/>
                        <a:t> Tax 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$10,441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$13,813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$3,371</a:t>
                      </a:r>
                    </a:p>
                    <a:p>
                      <a:r>
                        <a:rPr lang="en-US" dirty="0" smtClean="0"/>
                        <a:t>+32.29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655320">
                <a:tc>
                  <a:txBody>
                    <a:bodyPr/>
                    <a:lstStyle/>
                    <a:p>
                      <a:r>
                        <a:rPr lang="en-US" dirty="0" smtClean="0"/>
                        <a:t>Business License Fees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$13,344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$14,221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$877</a:t>
                      </a:r>
                    </a:p>
                    <a:p>
                      <a:r>
                        <a:rPr lang="en-US" dirty="0" smtClean="0"/>
                        <a:t>+6.57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836" y="914400"/>
            <a:ext cx="670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7073" y="54102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ALSO, Passport Processing up 40%!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24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5935" y="762000"/>
            <a:ext cx="3581400" cy="10668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09251"/>
              </a:avLst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Parks &amp; Recreation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Q:\Parks\Pictures\2015\park photos\Lake Tye Park compres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36" y="1524000"/>
            <a:ext cx="4876799" cy="365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7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9724" y="1066800"/>
            <a:ext cx="6473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</a:rPr>
              <a:t>2016 Work Plan </a:t>
            </a:r>
            <a:endParaRPr lang="en-US" sz="3600" b="1" u="sng" dirty="0" smtClean="0">
              <a:solidFill>
                <a:schemeClr val="bg1"/>
              </a:solidFill>
            </a:endParaRPr>
          </a:p>
          <a:p>
            <a:pPr algn="ctr"/>
            <a:endParaRPr lang="en-US" sz="2000" b="1" u="sng" dirty="0" smtClean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Lake </a:t>
            </a:r>
            <a:r>
              <a:rPr lang="en-US" sz="2600" dirty="0" err="1">
                <a:solidFill>
                  <a:prstClr val="black"/>
                </a:solidFill>
              </a:rPr>
              <a:t>Tye</a:t>
            </a:r>
            <a:r>
              <a:rPr lang="en-US" sz="2600" dirty="0">
                <a:solidFill>
                  <a:prstClr val="black"/>
                </a:solidFill>
              </a:rPr>
              <a:t> Skate Park Improvements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Fairfield Park Entry Realignment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Public Art Policy &amp; Downtown Art Sculpture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Downtown Events Waiver Policy for City Services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Playground surfacing improvements, ball field safety netting and ball returns</a:t>
            </a:r>
          </a:p>
        </p:txBody>
      </p:sp>
    </p:spTree>
    <p:extLst>
      <p:ext uri="{BB962C8B-B14F-4D97-AF65-F5344CB8AC3E}">
        <p14:creationId xmlns:p14="http://schemas.microsoft.com/office/powerpoint/2010/main" val="293243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24" y="135602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4764" y="762000"/>
            <a:ext cx="617220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u="sng" dirty="0">
                <a:solidFill>
                  <a:prstClr val="black"/>
                </a:solidFill>
              </a:rPr>
              <a:t>Long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sz="3600" b="1" u="sng" dirty="0">
                <a:solidFill>
                  <a:prstClr val="black"/>
                </a:solidFill>
              </a:rPr>
              <a:t>Range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Parks and Recreation Element to the Comprehensive Plan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Revising Capital Facilities, including adding synthetic turf fields at Lake </a:t>
            </a:r>
            <a:r>
              <a:rPr lang="en-US" sz="2500" dirty="0" err="1">
                <a:solidFill>
                  <a:prstClr val="black"/>
                </a:solidFill>
              </a:rPr>
              <a:t>Tye</a:t>
            </a:r>
            <a:r>
              <a:rPr lang="en-US" sz="2500" dirty="0">
                <a:solidFill>
                  <a:prstClr val="black"/>
                </a:solidFill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Cadman Master Plan of a public park adjacent to Sky River Park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prstClr val="black"/>
                </a:solidFill>
              </a:rPr>
              <a:t>Upgrades to Lake </a:t>
            </a:r>
            <a:r>
              <a:rPr lang="en-US" sz="2500" dirty="0" err="1">
                <a:solidFill>
                  <a:prstClr val="black"/>
                </a:solidFill>
              </a:rPr>
              <a:t>Tye</a:t>
            </a:r>
            <a:r>
              <a:rPr lang="en-US" sz="2500" dirty="0">
                <a:solidFill>
                  <a:prstClr val="black"/>
                </a:solidFill>
              </a:rPr>
              <a:t> Park building to enhance use for outdoor performing arts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1021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06" y="135602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609600"/>
            <a:ext cx="3505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chemeClr val="bg1"/>
                </a:solidFill>
              </a:rPr>
              <a:t>Improvements</a:t>
            </a: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061">
            <a:off x="333065" y="1622709"/>
            <a:ext cx="4831991" cy="242752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68" y="3654695"/>
            <a:ext cx="3866956" cy="2900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070">
            <a:off x="4989910" y="1753634"/>
            <a:ext cx="3850092" cy="216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561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3517" y="304800"/>
            <a:ext cx="1471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dirty="0">
                <a:solidFill>
                  <a:schemeClr val="bg1"/>
                </a:solidFill>
              </a:rPr>
              <a:t>Events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2133600"/>
            <a:ext cx="326357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Triathlons</a:t>
            </a:r>
            <a:endParaRPr lang="en-US" sz="21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wake board </a:t>
            </a:r>
            <a:endParaRPr lang="en-US" sz="2100" dirty="0" smtClean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smtClean="0">
                <a:solidFill>
                  <a:prstClr val="black"/>
                </a:solidFill>
              </a:rPr>
              <a:t>     </a:t>
            </a:r>
            <a:r>
              <a:rPr lang="en-US" sz="2100" dirty="0" smtClean="0">
                <a:solidFill>
                  <a:prstClr val="black"/>
                </a:solidFill>
              </a:rPr>
              <a:t>competitions </a:t>
            </a:r>
            <a:endParaRPr lang="en-US" sz="21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dog agility </a:t>
            </a:r>
            <a:r>
              <a:rPr lang="en-US" sz="2100" dirty="0" smtClean="0">
                <a:solidFill>
                  <a:prstClr val="black"/>
                </a:solidFill>
              </a:rPr>
              <a:t>shows</a:t>
            </a:r>
            <a:endParaRPr lang="en-US" sz="21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outdoor youth sports </a:t>
            </a:r>
            <a:r>
              <a:rPr lang="en-US" sz="2100" dirty="0" smtClean="0">
                <a:solidFill>
                  <a:prstClr val="black"/>
                </a:solidFill>
              </a:rPr>
              <a:t>camps </a:t>
            </a:r>
            <a:endParaRPr lang="en-US" sz="21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sports </a:t>
            </a:r>
            <a:r>
              <a:rPr lang="en-US" sz="2100" dirty="0" smtClean="0">
                <a:solidFill>
                  <a:prstClr val="black"/>
                </a:solidFill>
              </a:rPr>
              <a:t>tournaments</a:t>
            </a:r>
            <a:endParaRPr lang="en-US" sz="21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model boat </a:t>
            </a:r>
            <a:r>
              <a:rPr lang="en-US" sz="2100" dirty="0" smtClean="0">
                <a:solidFill>
                  <a:prstClr val="black"/>
                </a:solidFill>
              </a:rPr>
              <a:t>races</a:t>
            </a:r>
            <a:endParaRPr lang="en-US" sz="21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fun </a:t>
            </a:r>
            <a:r>
              <a:rPr lang="en-US" sz="2100" dirty="0" smtClean="0">
                <a:solidFill>
                  <a:prstClr val="black"/>
                </a:solidFill>
              </a:rPr>
              <a:t>runs/walks </a:t>
            </a:r>
            <a:endParaRPr lang="en-US" sz="21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parade </a:t>
            </a:r>
            <a:endParaRPr lang="en-US" sz="21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festivals</a:t>
            </a:r>
            <a:r>
              <a:rPr lang="en-US" sz="2100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4529456" y="2133600"/>
            <a:ext cx="3279457" cy="384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u="sng" dirty="0" smtClean="0">
                <a:solidFill>
                  <a:prstClr val="black"/>
                </a:solidFill>
              </a:rPr>
              <a:t>2016 Movies at Lake </a:t>
            </a:r>
            <a:r>
              <a:rPr lang="en-US" sz="2100" u="sng" dirty="0" err="1" smtClean="0">
                <a:solidFill>
                  <a:prstClr val="black"/>
                </a:solidFill>
              </a:rPr>
              <a:t>Tye</a:t>
            </a:r>
            <a:r>
              <a:rPr lang="en-US" sz="2100" dirty="0" smtClean="0">
                <a:solidFill>
                  <a:prstClr val="black"/>
                </a:solidFill>
              </a:rPr>
              <a:t>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100" dirty="0" smtClean="0">
                <a:solidFill>
                  <a:prstClr val="black"/>
                </a:solidFill>
              </a:rPr>
              <a:t>Inside </a:t>
            </a:r>
            <a:r>
              <a:rPr lang="en-US" sz="2100" dirty="0" smtClean="0">
                <a:solidFill>
                  <a:prstClr val="black"/>
                </a:solidFill>
              </a:rPr>
              <a:t>Out </a:t>
            </a:r>
            <a:endParaRPr lang="en-US" sz="21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100" dirty="0" smtClean="0">
                <a:solidFill>
                  <a:prstClr val="black"/>
                </a:solidFill>
              </a:rPr>
              <a:t>Pixels </a:t>
            </a:r>
            <a:endParaRPr lang="en-US" sz="21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100" dirty="0" smtClean="0">
                <a:solidFill>
                  <a:prstClr val="black"/>
                </a:solidFill>
              </a:rPr>
              <a:t>Jurassic World </a:t>
            </a:r>
            <a:r>
              <a:rPr lang="en-US" sz="2100" dirty="0" smtClean="0">
                <a:solidFill>
                  <a:prstClr val="black"/>
                </a:solidFill>
              </a:rPr>
              <a:t> </a:t>
            </a:r>
            <a:endParaRPr lang="en-US" sz="2100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100" dirty="0" smtClean="0">
                <a:solidFill>
                  <a:prstClr val="black"/>
                </a:solidFill>
              </a:rPr>
              <a:t>Star Wars: The Force Awakens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u="sng" dirty="0" smtClean="0">
                <a:solidFill>
                  <a:prstClr val="black"/>
                </a:solidFill>
              </a:rPr>
              <a:t>2016 Music concerts: </a:t>
            </a:r>
            <a:endParaRPr lang="en-US" sz="2100" u="sng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100" dirty="0" err="1">
                <a:solidFill>
                  <a:prstClr val="black"/>
                </a:solidFill>
              </a:rPr>
              <a:t>Longstride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smtClean="0">
                <a:solidFill>
                  <a:prstClr val="black"/>
                </a:solidFill>
              </a:rPr>
              <a:t>Band </a:t>
            </a:r>
            <a:endParaRPr lang="en-US" sz="2100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100" dirty="0" err="1">
                <a:solidFill>
                  <a:prstClr val="black"/>
                </a:solidFill>
              </a:rPr>
              <a:t>Knutt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smtClean="0">
                <a:solidFill>
                  <a:prstClr val="black"/>
                </a:solidFill>
              </a:rPr>
              <a:t>Bell </a:t>
            </a:r>
            <a:endParaRPr lang="en-US" sz="2100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sz="2100" dirty="0">
                <a:solidFill>
                  <a:prstClr val="black"/>
                </a:solidFill>
              </a:rPr>
              <a:t>Dana Osborn </a:t>
            </a:r>
            <a:r>
              <a:rPr lang="en-US" sz="2100" dirty="0" smtClean="0">
                <a:solidFill>
                  <a:prstClr val="black"/>
                </a:solidFill>
              </a:rPr>
              <a:t>Band</a:t>
            </a:r>
            <a:endParaRPr lang="en-US" sz="2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1943" y="1243518"/>
            <a:ext cx="6038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prstClr val="black"/>
                </a:solidFill>
              </a:rPr>
              <a:t>There is something fun happening here every week for you to enjoy.</a:t>
            </a:r>
          </a:p>
        </p:txBody>
      </p:sp>
    </p:spTree>
    <p:extLst>
      <p:ext uri="{BB962C8B-B14F-4D97-AF65-F5344CB8AC3E}">
        <p14:creationId xmlns:p14="http://schemas.microsoft.com/office/powerpoint/2010/main" val="400744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96995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3516" y="304800"/>
            <a:ext cx="1556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u="sng" dirty="0">
                <a:solidFill>
                  <a:prstClr val="black"/>
                </a:solidFill>
              </a:rPr>
              <a:t>Events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524250" cy="1981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6035">
            <a:off x="1594281" y="2780146"/>
            <a:ext cx="2106613" cy="316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215">
            <a:off x="4014748" y="3360687"/>
            <a:ext cx="3703637" cy="2414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3525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76213"/>
            <a:ext cx="75406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0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160124">
            <a:off x="3141099" y="647195"/>
            <a:ext cx="3360215" cy="707886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064065"/>
              </a:avLst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Public Works</a:t>
            </a:r>
            <a:endParaRPr kumimoji="0" lang="en-US" sz="4000" b="1" i="0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5089" y="1828800"/>
            <a:ext cx="6473824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prstClr val="black"/>
                </a:solidFill>
              </a:rPr>
              <a:t>Tjerne</a:t>
            </a:r>
            <a:r>
              <a:rPr lang="en-US" sz="2600" dirty="0">
                <a:solidFill>
                  <a:prstClr val="black"/>
                </a:solidFill>
              </a:rPr>
              <a:t> Place Extension (Completion 2016)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Sidewalk from The Farm to </a:t>
            </a:r>
            <a:r>
              <a:rPr lang="en-US" sz="2600" dirty="0" err="1">
                <a:solidFill>
                  <a:prstClr val="black"/>
                </a:solidFill>
              </a:rPr>
              <a:t>Tjerne</a:t>
            </a:r>
            <a:r>
              <a:rPr lang="en-US" sz="2600" dirty="0">
                <a:solidFill>
                  <a:prstClr val="black"/>
                </a:solidFill>
              </a:rPr>
              <a:t> Place along Woods Creek Road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Sidewalk on West Main Street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Sidewalk on 179</a:t>
            </a:r>
            <a:r>
              <a:rPr lang="en-US" sz="2600" baseline="30000" dirty="0">
                <a:solidFill>
                  <a:prstClr val="black"/>
                </a:solidFill>
              </a:rPr>
              <a:t>th</a:t>
            </a:r>
            <a:r>
              <a:rPr lang="en-US" sz="2600" dirty="0">
                <a:solidFill>
                  <a:prstClr val="black"/>
                </a:solidFill>
              </a:rPr>
              <a:t> Avenue north of West </a:t>
            </a:r>
            <a:r>
              <a:rPr lang="en-US" sz="2600" dirty="0" smtClean="0">
                <a:solidFill>
                  <a:prstClr val="black"/>
                </a:solidFill>
              </a:rPr>
              <a:t>Main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</a:rPr>
              <a:t>Transportation Benefit District road preservation and rehabilitation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104451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u="sng" dirty="0">
                <a:solidFill>
                  <a:prstClr val="black"/>
                </a:solidFill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9680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5" y="533400"/>
            <a:ext cx="824345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3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1301" y="762001"/>
            <a:ext cx="3581400" cy="762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47850"/>
              </a:avLst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Police Department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5089" y="1549402"/>
            <a:ext cx="6473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Five year strategic plan – Currently meeting with businesses, social services, citizen </a:t>
            </a:r>
            <a:r>
              <a:rPr lang="en-US" sz="2400" dirty="0" smtClean="0">
                <a:solidFill>
                  <a:schemeClr val="bg1"/>
                </a:solidFill>
              </a:rPr>
              <a:t>groups, </a:t>
            </a:r>
            <a:r>
              <a:rPr lang="en-US" sz="2400" dirty="0">
                <a:solidFill>
                  <a:schemeClr val="bg1"/>
                </a:solidFill>
              </a:rPr>
              <a:t>and the public seeking input.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All commissioned positions are filled with fully trained officers.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Expansion of Social Media – meet us on Facebook, Twitter and </a:t>
            </a:r>
            <a:r>
              <a:rPr lang="en-US" sz="2400" dirty="0" err="1">
                <a:solidFill>
                  <a:schemeClr val="bg1"/>
                </a:solidFill>
              </a:rPr>
              <a:t>Nextdoor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World technology went live in October, fully implemented.</a:t>
            </a:r>
          </a:p>
        </p:txBody>
      </p:sp>
    </p:spTree>
    <p:extLst>
      <p:ext uri="{BB962C8B-B14F-4D97-AF65-F5344CB8AC3E}">
        <p14:creationId xmlns:p14="http://schemas.microsoft.com/office/powerpoint/2010/main" val="9063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78" y="76201"/>
            <a:ext cx="7083821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7950" y="799159"/>
            <a:ext cx="3848100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Fire Department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76" y="2286000"/>
            <a:ext cx="2892821" cy="28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6197" y="2286000"/>
            <a:ext cx="434340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Fire District 3 provides fire and life safety services to 30,000 residents of Snohomish County Fire District #3 and the City of Monroe</a:t>
            </a:r>
          </a:p>
          <a:p>
            <a:pPr marL="685800" lvl="1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55 square miles  </a:t>
            </a:r>
          </a:p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Responds to an average of 3,400 calls per year</a:t>
            </a:r>
          </a:p>
          <a:p>
            <a:pPr marL="685800" lvl="1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Approximately 68% are                      EMS-related</a:t>
            </a:r>
          </a:p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Successful partnership with Fire District 7 already has improved operations for both agencies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3244" y="1371600"/>
            <a:ext cx="6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Thank You For Your Support</a:t>
            </a:r>
            <a:endParaRPr kumimoji="0" lang="en-US" sz="3600" b="0" i="0" u="sng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90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5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6152" y="685800"/>
            <a:ext cx="5331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Merging with Fire District 7 </a:t>
            </a:r>
            <a:endParaRPr kumimoji="0" lang="en-US" sz="3200" b="0" i="0" u="sng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5085" y="1524000"/>
            <a:ext cx="6400800" cy="4223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Partnership is working, but not official yet!</a:t>
            </a:r>
          </a:p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Fire District 3 is planning to ask voters to approve merging with Fire District 7 on August ballot </a:t>
            </a:r>
          </a:p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If approved by voters, the tax rate for property owners in Fire District 3 will decrease </a:t>
            </a:r>
          </a:p>
          <a:p>
            <a:pPr marL="685800" lvl="1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From projected $2.10 to projected $1.98 per $1,000 </a:t>
            </a:r>
          </a:p>
          <a:p>
            <a:pPr marL="1143000" lvl="2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Based on 2016 assessed valuations (AVs)</a:t>
            </a:r>
          </a:p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Property owners in Fire District 7 are not required to vote on the proposal</a:t>
            </a:r>
          </a:p>
          <a:p>
            <a:pPr marL="228600" lvl="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2100" dirty="0">
                <a:solidFill>
                  <a:prstClr val="black"/>
                </a:solidFill>
              </a:rPr>
              <a:t>To contact Fire Chief Jamie Silva call (360) 794-7666 or jsilva@monroefire.org   </a:t>
            </a:r>
          </a:p>
        </p:txBody>
      </p:sp>
    </p:spTree>
    <p:extLst>
      <p:ext uri="{BB962C8B-B14F-4D97-AF65-F5344CB8AC3E}">
        <p14:creationId xmlns:p14="http://schemas.microsoft.com/office/powerpoint/2010/main" val="39814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1"/>
          <a:stretch>
            <a:fillRect/>
          </a:stretch>
        </p:blipFill>
        <p:spPr bwMode="auto">
          <a:xfrm>
            <a:off x="533398" y="1066800"/>
            <a:ext cx="8139113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0" y="5562600"/>
            <a:ext cx="68262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0655" y="2286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u="sng" dirty="0">
                <a:latin typeface="Franklin Gothic Medium" panose="020B0603020102020204" pitchFamily="34" charset="0"/>
                <a:ea typeface="+mj-ea"/>
                <a:cs typeface="+mj-cs"/>
              </a:rPr>
              <a:t>Merged Fire District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89521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685800"/>
            <a:ext cx="3810000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82952"/>
              </a:avLst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Municipal Court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5088" y="1446222"/>
            <a:ext cx="64738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u="sng" dirty="0">
                <a:solidFill>
                  <a:prstClr val="black"/>
                </a:solidFill>
              </a:rPr>
              <a:t>Mission </a:t>
            </a:r>
            <a:r>
              <a:rPr lang="en-US" sz="2800" b="1" u="sng" dirty="0" smtClean="0">
                <a:solidFill>
                  <a:prstClr val="black"/>
                </a:solidFill>
              </a:rPr>
              <a:t>Statement</a:t>
            </a:r>
          </a:p>
          <a:p>
            <a:pPr lvl="0" algn="ctr"/>
            <a:endParaRPr lang="en-US" sz="2800" b="1" u="sng" dirty="0">
              <a:solidFill>
                <a:prstClr val="black"/>
              </a:solidFill>
            </a:endParaRPr>
          </a:p>
          <a:p>
            <a:pPr lvl="0" algn="ctr"/>
            <a:r>
              <a:rPr lang="en-US" sz="2800" dirty="0">
                <a:solidFill>
                  <a:prstClr val="black"/>
                </a:solidFill>
              </a:rPr>
              <a:t>To contribute to the quality of life in our community by advancing the causes of justice fairly and </a:t>
            </a:r>
            <a:r>
              <a:rPr lang="en-US" sz="2800" dirty="0" smtClean="0">
                <a:solidFill>
                  <a:prstClr val="black"/>
                </a:solidFill>
              </a:rPr>
              <a:t>impartially </a:t>
            </a:r>
            <a:r>
              <a:rPr lang="en-US" sz="2800" dirty="0">
                <a:solidFill>
                  <a:prstClr val="black"/>
                </a:solidFill>
              </a:rPr>
              <a:t>by efficiently administering justice in a manner that preserves the dignity and rights of defendants  as well as the citizens of Monroe.</a:t>
            </a:r>
          </a:p>
        </p:txBody>
      </p:sp>
    </p:spTree>
    <p:extLst>
      <p:ext uri="{BB962C8B-B14F-4D97-AF65-F5344CB8AC3E}">
        <p14:creationId xmlns:p14="http://schemas.microsoft.com/office/powerpoint/2010/main" val="30599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7300" y="1295400"/>
            <a:ext cx="6705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Criminal misdemeanors, </a:t>
            </a:r>
            <a:r>
              <a:rPr lang="en-US" sz="2400" dirty="0" smtClean="0">
                <a:solidFill>
                  <a:prstClr val="black"/>
                </a:solidFill>
              </a:rPr>
              <a:t>gross misdemeanors</a:t>
            </a:r>
            <a:r>
              <a:rPr lang="en-US" sz="2400" dirty="0">
                <a:solidFill>
                  <a:prstClr val="black"/>
                </a:solidFill>
              </a:rPr>
              <a:t>, traffic infractions, and other City of Monroe Code violations.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Court sessions are on Tuesday mornings and all day Wednesdays; Jury trials are on the 4th Friday.  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Since </a:t>
            </a:r>
            <a:r>
              <a:rPr lang="en-US" sz="2400" dirty="0">
                <a:solidFill>
                  <a:prstClr val="black"/>
                </a:solidFill>
              </a:rPr>
              <a:t>January 1</a:t>
            </a:r>
            <a:r>
              <a:rPr lang="en-US" sz="2400" dirty="0" smtClean="0">
                <a:solidFill>
                  <a:prstClr val="black"/>
                </a:solidFill>
              </a:rPr>
              <a:t>, 2016, </a:t>
            </a:r>
            <a:r>
              <a:rPr lang="en-US" sz="2400" dirty="0">
                <a:solidFill>
                  <a:prstClr val="black"/>
                </a:solidFill>
              </a:rPr>
              <a:t>the Monroe Municipal Court has filed 850 cases from the Monroe Police Department: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Traffic </a:t>
            </a:r>
            <a:r>
              <a:rPr lang="en-US" sz="2400" dirty="0" smtClean="0">
                <a:solidFill>
                  <a:prstClr val="black"/>
                </a:solidFill>
              </a:rPr>
              <a:t>Infractions:  723</a:t>
            </a:r>
            <a:endParaRPr lang="en-US" sz="2400" dirty="0">
              <a:solidFill>
                <a:prstClr val="black"/>
              </a:solidFill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Criminal and </a:t>
            </a:r>
            <a:r>
              <a:rPr lang="en-US" sz="2400" dirty="0" smtClean="0">
                <a:solidFill>
                  <a:prstClr val="black"/>
                </a:solidFill>
              </a:rPr>
              <a:t>Non-Criminal:  116</a:t>
            </a:r>
            <a:endParaRPr lang="en-US" sz="2400" dirty="0">
              <a:solidFill>
                <a:prstClr val="black"/>
              </a:solidFill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Parking:  11</a:t>
            </a:r>
            <a:r>
              <a:rPr lang="en-US" sz="2400" dirty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683567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</a:rPr>
              <a:t>Court “By The Numbers”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0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9543" y="1752600"/>
            <a:ext cx="628491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The court has held 384 first appearance hearings: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prstClr val="black"/>
                </a:solidFill>
              </a:rPr>
              <a:t>Arraignments:  117</a:t>
            </a:r>
            <a:endParaRPr lang="en-US" sz="2200" dirty="0">
              <a:solidFill>
                <a:prstClr val="black"/>
              </a:solidFill>
            </a:endParaRP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Infraction </a:t>
            </a:r>
            <a:r>
              <a:rPr lang="en-US" sz="2200" dirty="0" smtClean="0">
                <a:solidFill>
                  <a:prstClr val="black"/>
                </a:solidFill>
              </a:rPr>
              <a:t>hearings:  267</a:t>
            </a:r>
            <a:r>
              <a:rPr lang="en-US" sz="2200" dirty="0">
                <a:solidFill>
                  <a:prstClr val="black"/>
                </a:solidFill>
              </a:rPr>
              <a:t>	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Reviews custody cases to set </a:t>
            </a:r>
            <a:r>
              <a:rPr lang="en-US" sz="2200" dirty="0" smtClean="0">
                <a:solidFill>
                  <a:prstClr val="black"/>
                </a:solidFill>
              </a:rPr>
              <a:t>bail, </a:t>
            </a:r>
            <a:r>
              <a:rPr lang="en-US" sz="2200" dirty="0">
                <a:solidFill>
                  <a:prstClr val="black"/>
                </a:solidFill>
              </a:rPr>
              <a:t>when </a:t>
            </a:r>
            <a:r>
              <a:rPr lang="en-US" sz="2200" dirty="0" smtClean="0">
                <a:solidFill>
                  <a:prstClr val="black"/>
                </a:solidFill>
              </a:rPr>
              <a:t>appropriate, </a:t>
            </a:r>
            <a:r>
              <a:rPr lang="en-US" sz="2200" dirty="0">
                <a:solidFill>
                  <a:prstClr val="black"/>
                </a:solidFill>
              </a:rPr>
              <a:t>and conditions of release pending a hearing at Monroe Municipal Court.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Implemented video court for </a:t>
            </a:r>
            <a:r>
              <a:rPr lang="en-US" sz="2200" dirty="0" smtClean="0">
                <a:solidFill>
                  <a:prstClr val="black"/>
                </a:solidFill>
              </a:rPr>
              <a:t>in-custody </a:t>
            </a:r>
            <a:r>
              <a:rPr lang="en-US" sz="2200" dirty="0">
                <a:solidFill>
                  <a:prstClr val="black"/>
                </a:solidFill>
              </a:rPr>
              <a:t>calendar. 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To date, has issued at least 10 pre-trial domestic violence protection orders linked to Assault 4th degree - domestic violence cases.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5641" y="990600"/>
            <a:ext cx="4517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u="sng" dirty="0">
                <a:solidFill>
                  <a:prstClr val="black"/>
                </a:solidFill>
              </a:rPr>
              <a:t>Court “By The Numbers</a:t>
            </a:r>
            <a:r>
              <a:rPr lang="en-US" sz="2400" b="1" u="sng" dirty="0" smtClean="0">
                <a:solidFill>
                  <a:prstClr val="black"/>
                </a:solidFill>
              </a:rPr>
              <a:t>” cont.</a:t>
            </a:r>
            <a:endParaRPr lang="en-US" sz="24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014471"/>
            <a:ext cx="441960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Administration, HR, IT, City Clerk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45468"/>
            <a:ext cx="56388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9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76213"/>
            <a:ext cx="8113713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9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1477000"/>
            <a:ext cx="6096000" cy="406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b="1" u="sng" dirty="0" smtClean="0">
                <a:solidFill>
                  <a:prstClr val="black"/>
                </a:solidFill>
              </a:rPr>
              <a:t>Administration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Monitoring </a:t>
            </a:r>
            <a:r>
              <a:rPr lang="en-US" sz="2100" dirty="0">
                <a:solidFill>
                  <a:prstClr val="black"/>
                </a:solidFill>
              </a:rPr>
              <a:t>Revenues/Expenditures and annual City budget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Ensure Mayor and Council remain informed </a:t>
            </a:r>
            <a:r>
              <a:rPr lang="en-US" sz="2100" dirty="0" smtClean="0">
                <a:solidFill>
                  <a:prstClr val="black"/>
                </a:solidFill>
              </a:rPr>
              <a:t>&amp; vision is achieved</a:t>
            </a:r>
            <a:endParaRPr lang="en-US" sz="21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Selling Land at North </a:t>
            </a:r>
            <a:r>
              <a:rPr lang="en-US" sz="2100" dirty="0" smtClean="0">
                <a:solidFill>
                  <a:prstClr val="black"/>
                </a:solidFill>
              </a:rPr>
              <a:t>Kelsey</a:t>
            </a:r>
          </a:p>
          <a:p>
            <a:pPr lvl="0">
              <a:spcBef>
                <a:spcPct val="20000"/>
              </a:spcBef>
            </a:pPr>
            <a:r>
              <a:rPr lang="en-US" sz="2000" b="1" u="sng" dirty="0" smtClean="0">
                <a:solidFill>
                  <a:prstClr val="black"/>
                </a:solidFill>
              </a:rPr>
              <a:t>HR &amp; IT</a:t>
            </a:r>
            <a:endParaRPr lang="en-US" sz="2000" b="1" u="sng" dirty="0">
              <a:solidFill>
                <a:prstClr val="black"/>
              </a:solidFill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Social Media – Facebook, Twitter (coming soon)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Employee </a:t>
            </a:r>
            <a:r>
              <a:rPr lang="en-US" sz="2100" dirty="0">
                <a:solidFill>
                  <a:prstClr val="black"/>
                </a:solidFill>
              </a:rPr>
              <a:t>Hiring, Support Services, and Policy and Claims management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Labor and Tech Consultant Contracts </a:t>
            </a:r>
            <a:r>
              <a:rPr lang="en-US" sz="2100" dirty="0" smtClean="0">
                <a:solidFill>
                  <a:prstClr val="black"/>
                </a:solidFill>
              </a:rPr>
              <a:t>Management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7620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</a:rPr>
              <a:t>City Hall</a:t>
            </a:r>
            <a:endParaRPr lang="en-US" sz="32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6100" y="951238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u="sng" dirty="0">
                <a:solidFill>
                  <a:prstClr val="black"/>
                </a:solidFill>
              </a:rPr>
              <a:t>City Hall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8300" y="1752600"/>
            <a:ext cx="586740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b="1" u="sng" dirty="0" smtClean="0">
                <a:solidFill>
                  <a:prstClr val="black"/>
                </a:solidFill>
              </a:rPr>
              <a:t>City Clerk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Processed </a:t>
            </a:r>
            <a:r>
              <a:rPr lang="en-US" sz="2100" dirty="0">
                <a:solidFill>
                  <a:prstClr val="black"/>
                </a:solidFill>
              </a:rPr>
              <a:t>60+ Public Records Requests to </a:t>
            </a:r>
            <a:r>
              <a:rPr lang="en-US" sz="2100" dirty="0" smtClean="0">
                <a:solidFill>
                  <a:prstClr val="black"/>
                </a:solidFill>
              </a:rPr>
              <a:t>date, </a:t>
            </a:r>
            <a:r>
              <a:rPr lang="en-US" sz="2100" dirty="0">
                <a:solidFill>
                  <a:prstClr val="black"/>
                </a:solidFill>
              </a:rPr>
              <a:t>per PRA </a:t>
            </a:r>
            <a:r>
              <a:rPr lang="en-US" sz="2100" dirty="0" smtClean="0">
                <a:solidFill>
                  <a:prstClr val="black"/>
                </a:solidFill>
              </a:rPr>
              <a:t>requirements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City records management and retention per state requirements, open public meetings noticing, creation and publication of agenda, minutes, and legislation, and codification of ordinances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Public Defense contract management</a:t>
            </a:r>
            <a:endParaRPr lang="en-US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5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70" y="150149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748145"/>
            <a:ext cx="4114800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City Council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r="5473"/>
          <a:stretch/>
        </p:blipFill>
        <p:spPr>
          <a:xfrm>
            <a:off x="1740008" y="1219200"/>
            <a:ext cx="1089891" cy="1329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82" y="3581400"/>
            <a:ext cx="1219200" cy="1334219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r="5447"/>
          <a:stretch/>
        </p:blipFill>
        <p:spPr bwMode="auto">
          <a:xfrm>
            <a:off x="3211946" y="1223818"/>
            <a:ext cx="1179946" cy="13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1223818"/>
            <a:ext cx="1129145" cy="1329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8" y="1237673"/>
            <a:ext cx="1024923" cy="1339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9" t="11190" r="45252" b="52509"/>
          <a:stretch/>
        </p:blipFill>
        <p:spPr>
          <a:xfrm>
            <a:off x="2362418" y="3581400"/>
            <a:ext cx="1170926" cy="1334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7"/>
          <a:stretch/>
        </p:blipFill>
        <p:spPr>
          <a:xfrm>
            <a:off x="5683747" y="3581400"/>
            <a:ext cx="1221509" cy="1334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0008" y="2553557"/>
            <a:ext cx="1169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Kevin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Hanford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Position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5746" y="2557799"/>
            <a:ext cx="1256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Patsy </a:t>
            </a:r>
            <a:r>
              <a:rPr lang="en-US" dirty="0" err="1" smtClean="0">
                <a:solidFill>
                  <a:schemeClr val="bg1"/>
                </a:solidFill>
              </a:rPr>
              <a:t>Cudaback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Position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8255" y="2532022"/>
            <a:ext cx="1425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Jeff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Rasmussen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Position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598" y="2576784"/>
            <a:ext cx="114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Jim </a:t>
            </a:r>
            <a:r>
              <a:rPr lang="en-US" dirty="0" smtClean="0">
                <a:solidFill>
                  <a:schemeClr val="bg1"/>
                </a:solidFill>
              </a:rPr>
              <a:t>Kamp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Position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9345" y="4915619"/>
            <a:ext cx="1170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Ed Davis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Position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4690" y="4915619"/>
            <a:ext cx="1316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Jason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Gamble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Position 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5273" y="4915619"/>
            <a:ext cx="1090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Kirk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Scarboro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Position 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9300" y="586204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Contact: councilmembers@monroewa.gov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66900" y="2057400"/>
            <a:ext cx="54102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Snohomish Health Board (CM Rasmussen</a:t>
            </a:r>
            <a:r>
              <a:rPr lang="en-US" sz="2200" dirty="0" smtClean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ea typeface="Calibri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Community Transit Board Alternate </a:t>
            </a:r>
            <a:endParaRPr lang="en-US" sz="2200" dirty="0" smtClean="0">
              <a:solidFill>
                <a:srgbClr val="000000"/>
              </a:solidFill>
              <a:ea typeface="Calibri"/>
              <a:cs typeface="Aharoni" panose="02010803020104030203" pitchFamily="2" charset="-79"/>
            </a:endParaRPr>
          </a:p>
          <a:p>
            <a:r>
              <a:rPr lang="en-US" sz="22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    (</a:t>
            </a:r>
            <a:r>
              <a:rPr lang="en-US" sz="22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CM </a:t>
            </a:r>
            <a:r>
              <a:rPr lang="en-US" sz="2200" dirty="0" err="1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Cudaback</a:t>
            </a:r>
            <a:r>
              <a:rPr lang="en-US" sz="2200" dirty="0" smtClean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ea typeface="Calibri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Snohomish County Tomorrow (CM Kamp</a:t>
            </a:r>
            <a:r>
              <a:rPr lang="en-US" sz="2200" dirty="0" smtClean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ea typeface="Calibri"/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French Slough Flood Control District </a:t>
            </a:r>
            <a:endParaRPr lang="en-US" sz="2200" dirty="0" smtClean="0">
              <a:solidFill>
                <a:srgbClr val="000000"/>
              </a:solidFill>
              <a:ea typeface="Calibri"/>
              <a:cs typeface="Aharoni" panose="02010803020104030203" pitchFamily="2" charset="-79"/>
            </a:endParaRPr>
          </a:p>
          <a:p>
            <a:r>
              <a:rPr lang="en-US" sz="22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    (</a:t>
            </a:r>
            <a:r>
              <a:rPr lang="en-US" sz="22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CM Kamp) </a:t>
            </a:r>
            <a:endParaRPr lang="en-US" sz="2200" dirty="0">
              <a:effectLst/>
              <a:ea typeface="Calibri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6096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prstClr val="black"/>
                </a:solidFill>
                <a:cs typeface="Aharoni" panose="02010803020104030203" pitchFamily="2" charset="-79"/>
              </a:rPr>
              <a:t>City of Monroe Involvement with Committees/Organizations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4516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009" y="678872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  <a:cs typeface="Aharoni" panose="02010803020104030203" pitchFamily="2" charset="-79"/>
              </a:rPr>
              <a:t>City of Monroe Involvement with Committees/Organizations</a:t>
            </a:r>
            <a:endParaRPr lang="en-US" sz="2400" b="1" u="sng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2133600"/>
            <a:ext cx="586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Economic Alliance of Snohomish County </a:t>
            </a:r>
            <a:endParaRPr lang="en-US" sz="2400" dirty="0" smtClean="0">
              <a:solidFill>
                <a:srgbClr val="000000"/>
              </a:solidFill>
              <a:ea typeface="Calibri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ea typeface="Calibri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Snohomish </a:t>
            </a:r>
            <a:r>
              <a:rPr lang="en-US" sz="2400" dirty="0" smtClean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County Committee </a:t>
            </a:r>
            <a:r>
              <a:rPr lang="en-US" sz="24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for Improved </a:t>
            </a:r>
            <a:r>
              <a:rPr lang="en-US" sz="2400" dirty="0" smtClean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ea typeface="Calibri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Snohomish County Cities </a:t>
            </a:r>
            <a:endParaRPr lang="en-US" sz="2400" dirty="0" smtClean="0">
              <a:solidFill>
                <a:srgbClr val="000000"/>
              </a:solidFill>
              <a:ea typeface="Calibri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ea typeface="Calibri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PSRC Economic Development District</a:t>
            </a:r>
            <a:endParaRPr lang="en-US" sz="2400" dirty="0">
              <a:effectLst/>
              <a:ea typeface="Calibri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5441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43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8382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000000"/>
                </a:solidFill>
                <a:ea typeface="Calibri"/>
                <a:cs typeface="Aharoni" panose="02010803020104030203" pitchFamily="2" charset="-79"/>
              </a:rPr>
              <a:t>City of Monroe along with our community has actively advocated in Olympia for: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2286000"/>
            <a:ext cx="579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Aharoni" panose="02010803020104030203" pitchFamily="2" charset="-79"/>
              </a:rPr>
              <a:t>Synthetic Turf for Lake </a:t>
            </a:r>
            <a:r>
              <a:rPr lang="en-US" sz="2400" dirty="0" err="1" smtClean="0">
                <a:solidFill>
                  <a:schemeClr val="bg1"/>
                </a:solidFill>
                <a:cs typeface="Aharoni" panose="02010803020104030203" pitchFamily="2" charset="-79"/>
              </a:rPr>
              <a:t>Tye</a:t>
            </a:r>
            <a:r>
              <a:rPr lang="en-US" sz="2400" dirty="0" smtClean="0">
                <a:solidFill>
                  <a:schemeClr val="bg1"/>
                </a:solidFill>
                <a:cs typeface="Aharoni" panose="02010803020104030203" pitchFamily="2" charset="-79"/>
              </a:rPr>
              <a:t>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Aharoni" panose="02010803020104030203" pitchFamily="2" charset="-79"/>
              </a:rPr>
              <a:t>SR-522 Widening (Supported by over 65 businesses, non-profits, and other agencies)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cs typeface="Aharoni" panose="020108030201040302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cs typeface="Aharoni" panose="02010803020104030203" pitchFamily="2" charset="-79"/>
              </a:rPr>
              <a:t>191</a:t>
            </a:r>
            <a:r>
              <a:rPr lang="en-US" sz="2400" baseline="30000" dirty="0" smtClean="0">
                <a:solidFill>
                  <a:schemeClr val="bg1"/>
                </a:solidFill>
                <a:cs typeface="Aharoni" panose="02010803020104030203" pitchFamily="2" charset="-79"/>
              </a:rPr>
              <a:t>st</a:t>
            </a:r>
            <a:r>
              <a:rPr lang="en-US" sz="2400" dirty="0" smtClean="0">
                <a:solidFill>
                  <a:schemeClr val="bg1"/>
                </a:solidFill>
                <a:cs typeface="Aharoni" panose="02010803020104030203" pitchFamily="2" charset="-79"/>
              </a:rPr>
              <a:t> St. Connection</a:t>
            </a:r>
            <a:endParaRPr lang="en-US" sz="2400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84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8944" y="1447800"/>
            <a:ext cx="6473824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Meeting </a:t>
            </a:r>
            <a:r>
              <a:rPr lang="en-US" sz="2400" dirty="0">
                <a:solidFill>
                  <a:prstClr val="black"/>
                </a:solidFill>
              </a:rPr>
              <a:t>Chamber Board for lunch monthly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Meeting with Councilmembers and Residents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Representing and promoting Monroe at Regional and State Meetings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Working closely with city staff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Working with non-profits, agencies, and </a:t>
            </a:r>
            <a:r>
              <a:rPr lang="en-US" sz="2400" dirty="0" smtClean="0">
                <a:solidFill>
                  <a:prstClr val="black"/>
                </a:solidFill>
              </a:rPr>
              <a:t>for-profits groups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Weekly newsletter “Monroe This Week”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Social Media - Facebook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64114" y="457200"/>
            <a:ext cx="1415772" cy="584775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lvl="0" algn="ctr"/>
            <a:r>
              <a:rPr lang="en-US" sz="3200" b="1" u="sng" dirty="0">
                <a:solidFill>
                  <a:prstClr val="black"/>
                </a:solidFill>
              </a:rPr>
              <a:t>Mayor</a:t>
            </a:r>
          </a:p>
        </p:txBody>
      </p:sp>
    </p:spTree>
    <p:extLst>
      <p:ext uri="{BB962C8B-B14F-4D97-AF65-F5344CB8AC3E}">
        <p14:creationId xmlns:p14="http://schemas.microsoft.com/office/powerpoint/2010/main" val="23512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https://scontent.fsnc1-1.fna.fbcdn.net/hphotos-xpt1/v/t1.0-9/12140750_1057864117589414_190437313313896115_n.jpg?oh=ea2047554a01144b77c14be684e5b3c8&amp;oe=577ABE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204">
            <a:off x="857044" y="1287078"/>
            <a:ext cx="3526411" cy="2644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8" name="Picture 10" descr="https://scontent.fsnc1-1.fna.fbcdn.net/hphotos-xfp1/v/t1.0-9/12742670_1022493594459800_3560053970757930798_n.jpg?oh=a74777c6dfd7ccc632e4937563944697&amp;oe=5777D2B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24" y="3790376"/>
            <a:ext cx="3566671" cy="2675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4" name="Picture 6" descr="https://scontent.fsnc1-1.fna.fbcdn.net/hphotos-xat1/v/t1.0-9/10404148_1039455372763622_4468401975297208253_n.jpg?oh=bc345401345b9803a286b47777e8a148&amp;oe=5782AD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454">
            <a:off x="4183376" y="1609195"/>
            <a:ext cx="3782034" cy="2513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310578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054">
            <a:off x="4294164" y="1452256"/>
            <a:ext cx="3461380" cy="2170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3734751"/>
            <a:ext cx="3397734" cy="2361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7" name="Picture 5" descr="H:\Pictures\Housing Hope\20151030_1341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14578" r="3618" b="6420"/>
          <a:stretch/>
        </p:blipFill>
        <p:spPr bwMode="auto">
          <a:xfrm rot="21035186">
            <a:off x="1850912" y="1235644"/>
            <a:ext cx="2404052" cy="3301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0649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scontent.fsnc1-1.fna.fbcdn.net/v/t1.0-9/12002876_937982119577615_7082103635468156646_n.jpg?oh=71739e2713b3ee5142bcfc82bae975b5&amp;oe=5781481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6800" y="4572000"/>
            <a:ext cx="4343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City Hall</a:t>
            </a:r>
          </a:p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806 W. Main St.</a:t>
            </a:r>
          </a:p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Monroe, WA 98272</a:t>
            </a:r>
          </a:p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360-794-7400</a:t>
            </a:r>
          </a:p>
          <a:p>
            <a:pPr algn="ctr"/>
            <a:r>
              <a:rPr lang="en-US" sz="2100" dirty="0" smtClean="0">
                <a:solidFill>
                  <a:schemeClr val="bg1"/>
                </a:solidFill>
              </a:rPr>
              <a:t>www.facebook.com/monroewagov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15974"/>
            <a:ext cx="8077200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9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6975" y="1094616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QUESTIONS??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4419600"/>
            <a:ext cx="53911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u="sng" dirty="0" smtClean="0">
                <a:solidFill>
                  <a:schemeClr val="bg1"/>
                </a:solidFill>
              </a:rPr>
              <a:t>Contact Information:</a:t>
            </a:r>
          </a:p>
          <a:p>
            <a:pPr algn="ctr"/>
            <a:r>
              <a:rPr lang="en-US" sz="2300" dirty="0" smtClean="0">
                <a:solidFill>
                  <a:schemeClr val="bg1"/>
                </a:solidFill>
              </a:rPr>
              <a:t>Mayor Geoffrey Thomas</a:t>
            </a:r>
          </a:p>
          <a:p>
            <a:pPr algn="ctr"/>
            <a:r>
              <a:rPr lang="en-US" sz="2300" dirty="0" smtClean="0">
                <a:solidFill>
                  <a:schemeClr val="bg1"/>
                </a:solidFill>
              </a:rPr>
              <a:t>gthomas@monroewa.gov</a:t>
            </a:r>
          </a:p>
          <a:p>
            <a:pPr algn="ctr"/>
            <a:r>
              <a:rPr lang="en-US" sz="2300" dirty="0" smtClean="0">
                <a:solidFill>
                  <a:schemeClr val="bg1"/>
                </a:solidFill>
              </a:rPr>
              <a:t>www.facebook.com/mayorthomas360</a:t>
            </a:r>
          </a:p>
          <a:p>
            <a:pPr algn="ctr"/>
            <a:r>
              <a:rPr lang="en-US" sz="2300" dirty="0" smtClean="0">
                <a:solidFill>
                  <a:schemeClr val="bg1"/>
                </a:solidFill>
              </a:rPr>
              <a:t>360-926-6718 (Voice Only)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/>
          <a:stretch/>
        </p:blipFill>
        <p:spPr bwMode="auto">
          <a:xfrm>
            <a:off x="3560041" y="2209800"/>
            <a:ext cx="202391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9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 rot="21600000">
            <a:off x="98602800" y="3886200"/>
            <a:ext cx="7110413" cy="7543800"/>
          </a:xfrm>
          <a:custGeom>
            <a:avLst/>
            <a:gdLst>
              <a:gd name="G0" fmla="+- 6504 0 0"/>
              <a:gd name="G1" fmla="+- 21600 0 6504"/>
              <a:gd name="G2" fmla="+- 21600 0 650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6504" y="10800"/>
                </a:moveTo>
                <a:cubicBezTo>
                  <a:pt x="6504" y="13173"/>
                  <a:pt x="8427" y="15096"/>
                  <a:pt x="10800" y="15096"/>
                </a:cubicBezTo>
                <a:cubicBezTo>
                  <a:pt x="13173" y="15096"/>
                  <a:pt x="15096" y="13173"/>
                  <a:pt x="15096" y="10800"/>
                </a:cubicBezTo>
                <a:cubicBezTo>
                  <a:pt x="15096" y="8427"/>
                  <a:pt x="13173" y="6504"/>
                  <a:pt x="10800" y="6504"/>
                </a:cubicBezTo>
                <a:cubicBezTo>
                  <a:pt x="8427" y="6504"/>
                  <a:pt x="6504" y="8427"/>
                  <a:pt x="6504" y="10800"/>
                </a:cubicBezTo>
                <a:close/>
              </a:path>
            </a:pathLst>
          </a:custGeom>
          <a:gradFill rotWithShape="1">
            <a:gsLst>
              <a:gs pos="0">
                <a:srgbClr val="580D98"/>
              </a:gs>
              <a:gs pos="100000">
                <a:srgbClr val="FFA02F"/>
              </a:gs>
            </a:gsLst>
            <a:path path="rect">
              <a:fillToRect l="50000" t="50000" r="50000" b="50000"/>
            </a:path>
          </a:gradFill>
          <a:ln w="9525" algn="in">
            <a:round/>
            <a:headEnd/>
            <a:tailEnd/>
          </a:ln>
          <a:effectLst/>
          <a:scene3d>
            <a:camera prst="legacyObliqueBottom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A02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5943600" y="6477000"/>
            <a:ext cx="3629025" cy="762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068552"/>
              </a:avLst>
            </a:prstTxWarp>
          </a:bodyPr>
          <a:lstStyle/>
          <a:p>
            <a:pPr algn="ctr" rtl="0">
              <a:buNone/>
            </a:pPr>
            <a:endParaRPr lang="en-US" sz="1400" kern="10" spc="-7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28398" dir="12393903" algn="ctr" rotWithShape="0">
                  <a:srgbClr val="C6D9F1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51" y="228600"/>
            <a:ext cx="6477000" cy="651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502152" y="1066800"/>
            <a:ext cx="4267199" cy="6096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ArchUp">
              <a:avLst>
                <a:gd name="adj" fmla="val 11028828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-7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/>
              </a:rPr>
              <a:t>Community</a:t>
            </a:r>
            <a:r>
              <a:rPr lang="en-US" sz="3600" b="1" kern="10" spc="-7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28398" dir="12393903" algn="ctr" rotWithShape="0">
                    <a:srgbClr val="C6D9F1">
                      <a:alpha val="50000"/>
                    </a:srgbClr>
                  </a:outerShdw>
                </a:effectLst>
                <a:cs typeface="Arial"/>
              </a:rPr>
              <a:t> </a:t>
            </a:r>
            <a:r>
              <a:rPr lang="en-US" sz="3600" b="1" kern="10" spc="-7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/>
              </a:rPr>
              <a:t>Development</a:t>
            </a:r>
            <a:endParaRPr lang="en-US" sz="3600" b="1" kern="10" spc="-7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86" y="2209800"/>
            <a:ext cx="5131098" cy="288624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590800" y="15240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Monroe Is Growing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176213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9906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</a:rPr>
              <a:t>Trends 2014-2015</a:t>
            </a: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0767"/>
              </p:ext>
            </p:extLst>
          </p:nvPr>
        </p:nvGraphicFramePr>
        <p:xfrm>
          <a:off x="1335088" y="1981200"/>
          <a:ext cx="6480175" cy="3600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056"/>
                <a:gridCol w="1440039"/>
                <a:gridCol w="1440039"/>
                <a:gridCol w="1520041"/>
              </a:tblGrid>
              <a:tr h="746145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 Change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701655">
                <a:tc>
                  <a:txBody>
                    <a:bodyPr/>
                    <a:lstStyle/>
                    <a:p>
                      <a:r>
                        <a:rPr lang="en-US" dirty="0" smtClean="0"/>
                        <a:t>Single</a:t>
                      </a:r>
                      <a:r>
                        <a:rPr lang="en-US" baseline="0" dirty="0" smtClean="0"/>
                        <a:t> Family Permits (Issued)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r>
                        <a:rPr lang="en-US" dirty="0" smtClean="0"/>
                        <a:t>253%</a:t>
                      </a:r>
                      <a:endParaRPr lang="en-US" dirty="0"/>
                    </a:p>
                  </a:txBody>
                  <a:tcPr/>
                </a:tc>
              </a:tr>
              <a:tr h="682833">
                <a:tc>
                  <a:txBody>
                    <a:bodyPr/>
                    <a:lstStyle/>
                    <a:p>
                      <a:r>
                        <a:rPr lang="en-US" dirty="0" smtClean="0"/>
                        <a:t>Building</a:t>
                      </a:r>
                      <a:r>
                        <a:rPr lang="en-US" baseline="0" dirty="0" smtClean="0"/>
                        <a:t> Permit 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$180,017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$311,092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r>
                        <a:rPr lang="en-US" dirty="0" smtClean="0"/>
                        <a:t>72.81%</a:t>
                      </a:r>
                      <a:endParaRPr lang="en-US" dirty="0"/>
                    </a:p>
                  </a:txBody>
                  <a:tcPr/>
                </a:tc>
              </a:tr>
              <a:tr h="682833">
                <a:tc>
                  <a:txBody>
                    <a:bodyPr/>
                    <a:lstStyle/>
                    <a:p>
                      <a:r>
                        <a:rPr lang="en-US" dirty="0" smtClean="0"/>
                        <a:t>Planning 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$50,595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$61,665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r>
                        <a:rPr lang="en-US" dirty="0" smtClean="0"/>
                        <a:t>21.88%</a:t>
                      </a:r>
                      <a:endParaRPr lang="en-US" dirty="0"/>
                    </a:p>
                  </a:txBody>
                  <a:tcPr/>
                </a:tc>
              </a:tr>
              <a:tr h="786758">
                <a:tc>
                  <a:txBody>
                    <a:bodyPr/>
                    <a:lstStyle/>
                    <a:p>
                      <a:r>
                        <a:rPr lang="en-US" dirty="0" smtClean="0"/>
                        <a:t>Building</a:t>
                      </a:r>
                      <a:r>
                        <a:rPr lang="en-US" baseline="0" dirty="0" smtClean="0"/>
                        <a:t> Division Inspections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1,548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1,713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</a:t>
                      </a:r>
                      <a:r>
                        <a:rPr lang="en-US" dirty="0" smtClean="0"/>
                        <a:t>10.7%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3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6213"/>
            <a:ext cx="648017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007303"/>
              </p:ext>
            </p:extLst>
          </p:nvPr>
        </p:nvGraphicFramePr>
        <p:xfrm>
          <a:off x="1331912" y="1752600"/>
          <a:ext cx="6480175" cy="4264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056"/>
                <a:gridCol w="1440039"/>
                <a:gridCol w="1440039"/>
                <a:gridCol w="1520041"/>
              </a:tblGrid>
              <a:tr h="746145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</a:p>
                    <a:p>
                      <a:r>
                        <a:rPr lang="en-US" dirty="0" smtClean="0"/>
                        <a:t>3/31/2015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</a:p>
                    <a:p>
                      <a:r>
                        <a:rPr lang="en-US" dirty="0" smtClean="0"/>
                        <a:t>3/31/2016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68283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Building Permit Revenues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$82,947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$85,216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$2,269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+2.74</a:t>
                      </a:r>
                      <a:r>
                        <a:rPr lang="en-US" baseline="0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682833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Planning Fee Revenues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$9,090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$7,625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$1,465</a:t>
                      </a:r>
                    </a:p>
                    <a:p>
                      <a:r>
                        <a:rPr lang="en-US" dirty="0" smtClean="0"/>
                        <a:t>-16.12%</a:t>
                      </a:r>
                      <a:endParaRPr lang="en-US" dirty="0"/>
                    </a:p>
                  </a:txBody>
                  <a:tcPr/>
                </a:tc>
              </a:tr>
              <a:tr h="682833">
                <a:tc>
                  <a:txBody>
                    <a:bodyPr/>
                    <a:lstStyle/>
                    <a:p>
                      <a:r>
                        <a:rPr lang="en-US" dirty="0" smtClean="0"/>
                        <a:t>New House</a:t>
                      </a:r>
                      <a:r>
                        <a:rPr lang="en-US" baseline="0" dirty="0" smtClean="0"/>
                        <a:t> Permits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2 </a:t>
                      </a:r>
                    </a:p>
                    <a:p>
                      <a:r>
                        <a:rPr lang="en-US" baseline="0" dirty="0" smtClean="0"/>
                        <a:t>-9.5</a:t>
                      </a:r>
                      <a:r>
                        <a:rPr lang="en-US" baseline="0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682833">
                <a:tc>
                  <a:txBody>
                    <a:bodyPr/>
                    <a:lstStyle/>
                    <a:p>
                      <a:r>
                        <a:rPr lang="en-US" dirty="0" smtClean="0"/>
                        <a:t>Multi-Family Permits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9</a:t>
                      </a:r>
                    </a:p>
                    <a:p>
                      <a:r>
                        <a:rPr lang="en-US" baseline="0" dirty="0" smtClean="0"/>
                        <a:t>-69.2</a:t>
                      </a:r>
                      <a:r>
                        <a:rPr lang="en-US" baseline="0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786758">
                <a:tc>
                  <a:txBody>
                    <a:bodyPr/>
                    <a:lstStyle/>
                    <a:p>
                      <a:r>
                        <a:rPr lang="en-US" dirty="0" smtClean="0"/>
                        <a:t>Building</a:t>
                      </a:r>
                      <a:r>
                        <a:rPr lang="en-US" baseline="0" dirty="0" smtClean="0"/>
                        <a:t> Division Inspections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22</a:t>
                      </a:r>
                    </a:p>
                    <a:p>
                      <a:r>
                        <a:rPr lang="en-US" dirty="0" smtClean="0"/>
                        <a:t>+5.5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1020618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Year-to-Date Comparisons</a:t>
            </a:r>
            <a:endParaRPr lang="en-US" sz="40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06" y="176212"/>
            <a:ext cx="647382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25" y="176213"/>
            <a:ext cx="6480175" cy="6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2964" y="838200"/>
            <a:ext cx="677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</a:rPr>
              <a:t>Single Family Development</a:t>
            </a:r>
            <a:endParaRPr 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9718" y="1752600"/>
            <a:ext cx="6324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bg1"/>
                </a:solidFill>
              </a:rPr>
              <a:t>Lots Created (Last 18 months)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165+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800" b="1" u="sng" dirty="0" smtClean="0">
                <a:solidFill>
                  <a:schemeClr val="bg1"/>
                </a:solidFill>
              </a:rPr>
              <a:t>Lots Currently in Permitting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Approx. 372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800" b="1" u="sng" dirty="0" smtClean="0">
                <a:solidFill>
                  <a:schemeClr val="bg1"/>
                </a:solidFill>
              </a:rPr>
              <a:t>Subdivision Proposals Under Discussion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(Application Not Yet Submitted)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Approx. 300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24" y="152400"/>
            <a:ext cx="6556022" cy="658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9462" y="587514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PROJECTS</a:t>
            </a:r>
            <a:endParaRPr lang="en-US" sz="4000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306" y="1447800"/>
            <a:ext cx="65897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2015 (Under construction or completed)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Tractor Supply (22,000 square feet)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Canyon Creek Cabinet  (25,488 square foot addition)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Monroe Family Village (Housing Hope) - 47 </a:t>
            </a:r>
            <a:r>
              <a:rPr lang="en-US" sz="2400" dirty="0" smtClean="0">
                <a:solidFill>
                  <a:schemeClr val="bg1"/>
                </a:solidFill>
              </a:rPr>
              <a:t>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u="sng" dirty="0">
                <a:solidFill>
                  <a:schemeClr val="bg1"/>
                </a:solidFill>
              </a:rPr>
              <a:t>2016  (Starting construction or in permitting)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Park Place Middle School Modernization  - Replace </a:t>
            </a:r>
            <a:r>
              <a:rPr lang="en-US" sz="2400" dirty="0" smtClean="0">
                <a:solidFill>
                  <a:schemeClr val="bg1"/>
                </a:solidFill>
              </a:rPr>
              <a:t>existing school </a:t>
            </a:r>
            <a:r>
              <a:rPr lang="en-US" sz="2400" dirty="0">
                <a:solidFill>
                  <a:schemeClr val="bg1"/>
                </a:solidFill>
              </a:rPr>
              <a:t>with new 128,000 sq. ft. school  (phased over 3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Carl’s Junior (beginning construction)</a:t>
            </a:r>
          </a:p>
        </p:txBody>
      </p:sp>
    </p:spTree>
    <p:extLst>
      <p:ext uri="{BB962C8B-B14F-4D97-AF65-F5344CB8AC3E}">
        <p14:creationId xmlns:p14="http://schemas.microsoft.com/office/powerpoint/2010/main" val="10221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2517</TotalTime>
  <Words>1292</Words>
  <Application>Microsoft Office PowerPoint</Application>
  <PresentationFormat>On-screen Show (4:3)</PresentationFormat>
  <Paragraphs>300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Baker</dc:creator>
  <cp:lastModifiedBy>Pamela Baker</cp:lastModifiedBy>
  <cp:revision>101</cp:revision>
  <cp:lastPrinted>2016-04-05T16:50:04Z</cp:lastPrinted>
  <dcterms:created xsi:type="dcterms:W3CDTF">2016-03-02T15:57:00Z</dcterms:created>
  <dcterms:modified xsi:type="dcterms:W3CDTF">2016-04-12T17:00:34Z</dcterms:modified>
</cp:coreProperties>
</file>