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handoutMasterIdLst>
    <p:handoutMasterId r:id="rId23"/>
  </p:handoutMasterIdLst>
  <p:sldIdLst>
    <p:sldId id="256" r:id="rId2"/>
    <p:sldId id="258" r:id="rId3"/>
    <p:sldId id="257" r:id="rId4"/>
    <p:sldId id="265" r:id="rId5"/>
    <p:sldId id="259" r:id="rId6"/>
    <p:sldId id="260" r:id="rId7"/>
    <p:sldId id="261" r:id="rId8"/>
    <p:sldId id="262" r:id="rId9"/>
    <p:sldId id="263" r:id="rId10"/>
    <p:sldId id="264" r:id="rId11"/>
    <p:sldId id="273" r:id="rId12"/>
    <p:sldId id="266" r:id="rId13"/>
    <p:sldId id="267" r:id="rId14"/>
    <p:sldId id="271" r:id="rId15"/>
    <p:sldId id="272" r:id="rId16"/>
    <p:sldId id="268" r:id="rId17"/>
    <p:sldId id="269" r:id="rId18"/>
    <p:sldId id="270" r:id="rId19"/>
    <p:sldId id="275" r:id="rId20"/>
    <p:sldId id="274"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mela Baker" initials="PB" lastIdx="1" clrIdx="0">
    <p:extLst>
      <p:ext uri="{19B8F6BF-5375-455C-9EA6-DF929625EA0E}">
        <p15:presenceInfo xmlns:p15="http://schemas.microsoft.com/office/powerpoint/2012/main" userId="S-1-5-21-3269651959-3181857793-2264195088-47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711" autoAdjust="0"/>
  </p:normalViewPr>
  <p:slideViewPr>
    <p:cSldViewPr snapToGrid="0">
      <p:cViewPr varScale="1">
        <p:scale>
          <a:sx n="76" d="100"/>
          <a:sy n="76" d="100"/>
        </p:scale>
        <p:origin x="126" y="6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1" d="100"/>
          <a:sy n="81" d="100"/>
        </p:scale>
        <p:origin x="20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48AAEC9-68CE-4BA8-983B-BE967B495FC3}" type="datetimeFigureOut">
              <a:rPr lang="en-US" smtClean="0"/>
              <a:t>5/10/2017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493D77F-6755-4758-945E-C17B9A5101D7}" type="slidenum">
              <a:rPr lang="en-US" smtClean="0"/>
              <a:t>‹#›</a:t>
            </a:fld>
            <a:endParaRPr lang="en-US"/>
          </a:p>
        </p:txBody>
      </p:sp>
    </p:spTree>
    <p:extLst>
      <p:ext uri="{BB962C8B-B14F-4D97-AF65-F5344CB8AC3E}">
        <p14:creationId xmlns:p14="http://schemas.microsoft.com/office/powerpoint/2010/main" val="3103016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45DB1C4-812D-454E-9557-EA7D1E87F0E4}" type="datetimeFigureOut">
              <a:rPr lang="en-US" smtClean="0"/>
              <a:t>5/10/2017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62E90A5-07A4-477D-AF45-7369322F5AA8}" type="slidenum">
              <a:rPr lang="en-US" smtClean="0"/>
              <a:t>‹#›</a:t>
            </a:fld>
            <a:endParaRPr lang="en-US"/>
          </a:p>
        </p:txBody>
      </p:sp>
    </p:spTree>
    <p:extLst>
      <p:ext uri="{BB962C8B-B14F-4D97-AF65-F5344CB8AC3E}">
        <p14:creationId xmlns:p14="http://schemas.microsoft.com/office/powerpoint/2010/main" val="205005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2E90A5-07A4-477D-AF45-7369322F5AA8}" type="slidenum">
              <a:rPr lang="en-US" smtClean="0"/>
              <a:t>1</a:t>
            </a:fld>
            <a:endParaRPr lang="en-US"/>
          </a:p>
        </p:txBody>
      </p:sp>
    </p:spTree>
    <p:extLst>
      <p:ext uri="{BB962C8B-B14F-4D97-AF65-F5344CB8AC3E}">
        <p14:creationId xmlns:p14="http://schemas.microsoft.com/office/powerpoint/2010/main" val="300251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Looking forward to a new program that began last month bringing an embedded social worker to our City.  Elisa Delgado will be working in the City part-time, riding with officers as they interact with those that may be homeless and in need of help.  </a:t>
            </a:r>
          </a:p>
          <a:p>
            <a:endParaRPr lang="en-US" sz="1200" dirty="0" smtClean="0"/>
          </a:p>
          <a:p>
            <a:r>
              <a:rPr lang="en-US" sz="1200" dirty="0" smtClean="0"/>
              <a:t>You may have seen a new off-road vehicle being used in and around the parks and private property where encampments are found.   This  vehicle will assist the officers to access areas that can’t be reached with a regular vehicle.</a:t>
            </a:r>
          </a:p>
          <a:p>
            <a:endParaRPr lang="en-US" sz="1200" dirty="0" smtClean="0"/>
          </a:p>
          <a:p>
            <a:r>
              <a:rPr lang="en-US" sz="1200" dirty="0" smtClean="0"/>
              <a:t>2017, the department will be implementing their strategic plan with the primary goals of:</a:t>
            </a:r>
          </a:p>
          <a:p>
            <a:endParaRPr lang="en-US" sz="1200" dirty="0" smtClean="0"/>
          </a:p>
          <a:p>
            <a:pPr marL="171450" indent="-171450">
              <a:buFont typeface="Arial" panose="020B0604020202020204" pitchFamily="34" charset="0"/>
              <a:buChar char="•"/>
            </a:pPr>
            <a:r>
              <a:rPr lang="en-US" sz="1200" dirty="0" smtClean="0"/>
              <a:t>Combating Crime to Enhance Safety and Quality of Life</a:t>
            </a:r>
          </a:p>
          <a:p>
            <a:pPr marL="171450" indent="-171450">
              <a:buFont typeface="Arial" panose="020B0604020202020204" pitchFamily="34" charset="0"/>
              <a:buChar char="•"/>
            </a:pPr>
            <a:r>
              <a:rPr lang="en-US" sz="1200" dirty="0" smtClean="0"/>
              <a:t>Promoting Community Involvement</a:t>
            </a:r>
          </a:p>
          <a:p>
            <a:pPr marL="171450" indent="-171450">
              <a:buFont typeface="Arial" panose="020B0604020202020204" pitchFamily="34" charset="0"/>
              <a:buChar char="•"/>
            </a:pPr>
            <a:r>
              <a:rPr lang="en-US" sz="1200" dirty="0" smtClean="0"/>
              <a:t>Providing Openness and Transparency</a:t>
            </a:r>
          </a:p>
          <a:p>
            <a:pPr marL="171450" indent="-171450">
              <a:buFont typeface="Arial" panose="020B0604020202020204" pitchFamily="34" charset="0"/>
              <a:buChar char="•"/>
            </a:pPr>
            <a:r>
              <a:rPr lang="en-US" sz="1200" dirty="0" smtClean="0"/>
              <a:t>Supporting Professional Development</a:t>
            </a:r>
          </a:p>
          <a:p>
            <a:pPr marL="171450" indent="-171450">
              <a:buFont typeface="Arial" panose="020B0604020202020204" pitchFamily="34" charset="0"/>
              <a:buChar char="•"/>
            </a:pPr>
            <a:endParaRPr lang="en-US" sz="1200" dirty="0" smtClean="0"/>
          </a:p>
          <a:p>
            <a:r>
              <a:rPr lang="en-US" sz="1200" dirty="0" smtClean="0"/>
              <a:t>The department has already planned their first “Coffee with a Cop” meeting with the public  on May 16</a:t>
            </a:r>
            <a:r>
              <a:rPr lang="en-US" sz="1200" baseline="30000" dirty="0" smtClean="0"/>
              <a:t>th</a:t>
            </a:r>
            <a:r>
              <a:rPr lang="en-US" sz="1200" dirty="0" smtClean="0"/>
              <a:t> at 10:00 am at Sahara Pizza.   Additional ones will be planned throughout the year, giving you a chance to meet with our officers, discuss issues and learn more about each other.</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10</a:t>
            </a:fld>
            <a:endParaRPr lang="en-US"/>
          </a:p>
        </p:txBody>
      </p:sp>
    </p:spTree>
    <p:extLst>
      <p:ext uri="{BB962C8B-B14F-4D97-AF65-F5344CB8AC3E}">
        <p14:creationId xmlns:p14="http://schemas.microsoft.com/office/powerpoint/2010/main" val="276102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Calls for service include reactive and proactive officer responses.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Reactive calls for service are those that come to the officer from the 911 dispatch center.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Proactive calls for service are officer initiated such as a traffic stop for speeding or contacting a suspicious circumstance that they may see as they patrol our City.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are seeing a slow but steady rise in our Calls for Service, this trend is expected to continue as we see growth in our City and surrounding areas.</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11</a:t>
            </a:fld>
            <a:endParaRPr lang="en-US"/>
          </a:p>
        </p:txBody>
      </p:sp>
    </p:spTree>
    <p:extLst>
      <p:ext uri="{BB962C8B-B14F-4D97-AF65-F5344CB8AC3E}">
        <p14:creationId xmlns:p14="http://schemas.microsoft.com/office/powerpoint/2010/main" val="137380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Operate and Maintain</a:t>
            </a:r>
          </a:p>
          <a:p>
            <a:r>
              <a:rPr lang="en-US" sz="1200" kern="1200" dirty="0" smtClean="0">
                <a:solidFill>
                  <a:schemeClr val="tx1"/>
                </a:solidFill>
                <a:effectLst/>
                <a:latin typeface="+mn-lt"/>
                <a:ea typeface="+mn-ea"/>
                <a:cs typeface="+mn-cs"/>
              </a:rPr>
              <a:t>	102 miles of streets</a:t>
            </a:r>
          </a:p>
          <a:p>
            <a:r>
              <a:rPr lang="en-US" sz="1200" kern="1200" dirty="0" smtClean="0">
                <a:solidFill>
                  <a:schemeClr val="tx1"/>
                </a:solidFill>
                <a:effectLst/>
                <a:latin typeface="+mn-lt"/>
                <a:ea typeface="+mn-ea"/>
                <a:cs typeface="+mn-cs"/>
              </a:rPr>
              <a:t>	176 miles of water mains</a:t>
            </a:r>
          </a:p>
          <a:p>
            <a:r>
              <a:rPr lang="en-US" sz="1200" kern="1200" dirty="0" smtClean="0">
                <a:solidFill>
                  <a:schemeClr val="tx1"/>
                </a:solidFill>
                <a:effectLst/>
                <a:latin typeface="+mn-lt"/>
                <a:ea typeface="+mn-ea"/>
                <a:cs typeface="+mn-cs"/>
              </a:rPr>
              <a:t>	6413 water meters</a:t>
            </a:r>
          </a:p>
          <a:p>
            <a:r>
              <a:rPr lang="en-US" sz="1200" kern="1200" dirty="0" smtClean="0">
                <a:solidFill>
                  <a:schemeClr val="tx1"/>
                </a:solidFill>
                <a:effectLst/>
                <a:latin typeface="+mn-lt"/>
                <a:ea typeface="+mn-ea"/>
                <a:cs typeface="+mn-cs"/>
              </a:rPr>
              <a:t>	67 miles of sewer mains</a:t>
            </a:r>
          </a:p>
          <a:p>
            <a:r>
              <a:rPr lang="en-US" sz="1200" kern="1200" dirty="0" smtClean="0">
                <a:solidFill>
                  <a:schemeClr val="tx1"/>
                </a:solidFill>
                <a:effectLst/>
                <a:latin typeface="+mn-lt"/>
                <a:ea typeface="+mn-ea"/>
                <a:cs typeface="+mn-cs"/>
              </a:rPr>
              <a:t>	1049 sanitary sewer manholes</a:t>
            </a:r>
          </a:p>
          <a:p>
            <a:r>
              <a:rPr lang="en-US" sz="1200" kern="1200" dirty="0" smtClean="0">
                <a:solidFill>
                  <a:schemeClr val="tx1"/>
                </a:solidFill>
                <a:effectLst/>
                <a:latin typeface="+mn-lt"/>
                <a:ea typeface="+mn-ea"/>
                <a:cs typeface="+mn-cs"/>
              </a:rPr>
              <a:t>	53 miles of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management facilities</a:t>
            </a:r>
          </a:p>
          <a:p>
            <a:r>
              <a:rPr lang="en-US" sz="1200" kern="1200" dirty="0" smtClean="0">
                <a:solidFill>
                  <a:schemeClr val="tx1"/>
                </a:solidFill>
                <a:effectLst/>
                <a:latin typeface="+mn-lt"/>
                <a:ea typeface="+mn-ea"/>
                <a:cs typeface="+mn-cs"/>
              </a:rPr>
              <a:t>	2572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catch basins and manholes</a:t>
            </a:r>
          </a:p>
          <a:p>
            <a:r>
              <a:rPr lang="en-US" sz="1200" kern="1200" dirty="0" smtClean="0">
                <a:solidFill>
                  <a:schemeClr val="tx1"/>
                </a:solidFill>
                <a:effectLst/>
                <a:latin typeface="+mn-lt"/>
                <a:ea typeface="+mn-ea"/>
                <a:cs typeface="+mn-cs"/>
              </a:rPr>
              <a:t>New Infrastructure 2016</a:t>
            </a:r>
          </a:p>
          <a:p>
            <a:r>
              <a:rPr lang="en-US" sz="1200" kern="1200" dirty="0" smtClean="0">
                <a:solidFill>
                  <a:schemeClr val="tx1"/>
                </a:solidFill>
                <a:effectLst/>
                <a:latin typeface="+mn-lt"/>
                <a:ea typeface="+mn-ea"/>
                <a:cs typeface="+mn-cs"/>
              </a:rPr>
              <a:t>	1.74 miles of streets</a:t>
            </a:r>
          </a:p>
          <a:p>
            <a:r>
              <a:rPr lang="en-US" sz="1200" kern="1200" dirty="0" smtClean="0">
                <a:solidFill>
                  <a:schemeClr val="tx1"/>
                </a:solidFill>
                <a:effectLst/>
                <a:latin typeface="+mn-lt"/>
                <a:ea typeface="+mn-ea"/>
                <a:cs typeface="+mn-cs"/>
              </a:rPr>
              <a:t>	1.61 miles of water mains</a:t>
            </a:r>
          </a:p>
          <a:p>
            <a:r>
              <a:rPr lang="en-US" sz="1200" kern="1200" dirty="0" smtClean="0">
                <a:solidFill>
                  <a:schemeClr val="tx1"/>
                </a:solidFill>
                <a:effectLst/>
                <a:latin typeface="+mn-lt"/>
                <a:ea typeface="+mn-ea"/>
                <a:cs typeface="+mn-cs"/>
              </a:rPr>
              <a:t>	1.46 miles of sewer mains</a:t>
            </a:r>
          </a:p>
          <a:p>
            <a:r>
              <a:rPr lang="en-US" sz="1200" kern="1200" dirty="0" smtClean="0">
                <a:solidFill>
                  <a:schemeClr val="tx1"/>
                </a:solidFill>
                <a:effectLst/>
                <a:latin typeface="+mn-lt"/>
                <a:ea typeface="+mn-ea"/>
                <a:cs typeface="+mn-cs"/>
              </a:rPr>
              <a:t>	2.78 miles of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mains</a:t>
            </a:r>
          </a:p>
          <a:p>
            <a:r>
              <a:rPr lang="en-US" sz="1200" kern="1200" dirty="0" smtClean="0">
                <a:solidFill>
                  <a:schemeClr val="tx1"/>
                </a:solidFill>
                <a:effectLst/>
                <a:latin typeface="+mn-lt"/>
                <a:ea typeface="+mn-ea"/>
                <a:cs typeface="+mn-cs"/>
              </a:rPr>
              <a:t>2016: Received $3,256,991.24 in grant reimbursement</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12</a:t>
            </a:fld>
            <a:endParaRPr lang="en-US"/>
          </a:p>
        </p:txBody>
      </p:sp>
    </p:spTree>
    <p:extLst>
      <p:ext uri="{BB962C8B-B14F-4D97-AF65-F5344CB8AC3E}">
        <p14:creationId xmlns:p14="http://schemas.microsoft.com/office/powerpoint/2010/main" val="1621495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Projects underway</a:t>
            </a:r>
          </a:p>
          <a:p>
            <a:r>
              <a:rPr lang="en-US" sz="1200" kern="120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Construction</a:t>
            </a:r>
          </a:p>
          <a:p>
            <a:r>
              <a:rPr lang="en-US" sz="1200" kern="1200" dirty="0" smtClean="0">
                <a:solidFill>
                  <a:schemeClr val="tx1"/>
                </a:solidFill>
                <a:effectLst/>
                <a:latin typeface="+mn-lt"/>
                <a:ea typeface="+mn-ea"/>
                <a:cs typeface="+mn-cs"/>
              </a:rPr>
              <a:t>	Tester Road </a:t>
            </a:r>
            <a:r>
              <a:rPr lang="en-US" sz="1200" kern="1200" dirty="0" err="1" smtClean="0">
                <a:solidFill>
                  <a:schemeClr val="tx1"/>
                </a:solidFill>
                <a:effectLst/>
                <a:latin typeface="+mn-lt"/>
                <a:ea typeface="+mn-ea"/>
                <a:cs typeface="+mn-cs"/>
              </a:rPr>
              <a:t>Watermain</a:t>
            </a:r>
            <a:r>
              <a:rPr lang="en-US" sz="1200" kern="1200" dirty="0" smtClean="0">
                <a:solidFill>
                  <a:schemeClr val="tx1"/>
                </a:solidFill>
                <a:effectLst/>
                <a:latin typeface="+mn-lt"/>
                <a:ea typeface="+mn-ea"/>
                <a:cs typeface="+mn-cs"/>
              </a:rPr>
              <a:t> Upgrade</a:t>
            </a:r>
          </a:p>
          <a:p>
            <a:r>
              <a:rPr lang="en-US" sz="1200" kern="1200" dirty="0" smtClean="0">
                <a:solidFill>
                  <a:schemeClr val="tx1"/>
                </a:solidFill>
                <a:effectLst/>
                <a:latin typeface="+mn-lt"/>
                <a:ea typeface="+mn-ea"/>
                <a:cs typeface="+mn-cs"/>
              </a:rPr>
              <a:t>	Pedestrian At Grade Railroad crossings – 179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Fryelands</a:t>
            </a:r>
            <a:r>
              <a:rPr lang="en-US" sz="1200" kern="1200" dirty="0" smtClean="0">
                <a:solidFill>
                  <a:schemeClr val="tx1"/>
                </a:solidFill>
                <a:effectLst/>
                <a:latin typeface="+mn-lt"/>
                <a:ea typeface="+mn-ea"/>
                <a:cs typeface="+mn-cs"/>
              </a:rPr>
              <a:t> Blvd</a:t>
            </a:r>
          </a:p>
          <a:p>
            <a:r>
              <a:rPr lang="en-US" sz="1200" kern="1200" dirty="0" smtClean="0">
                <a:solidFill>
                  <a:schemeClr val="tx1"/>
                </a:solidFill>
                <a:effectLst/>
                <a:latin typeface="+mn-lt"/>
                <a:ea typeface="+mn-ea"/>
                <a:cs typeface="+mn-cs"/>
              </a:rPr>
              <a:t>	Fairfield Park Entrance</a:t>
            </a:r>
          </a:p>
          <a:p>
            <a:r>
              <a:rPr lang="en-US" sz="1200" kern="1200" dirty="0" smtClean="0">
                <a:solidFill>
                  <a:schemeClr val="tx1"/>
                </a:solidFill>
                <a:effectLst/>
                <a:latin typeface="+mn-lt"/>
                <a:ea typeface="+mn-ea"/>
                <a:cs typeface="+mn-cs"/>
              </a:rPr>
              <a:t>	Powell Street Sewer Upgrade</a:t>
            </a:r>
          </a:p>
          <a:p>
            <a:r>
              <a:rPr lang="en-US" sz="1200" kern="1200" dirty="0" smtClean="0">
                <a:solidFill>
                  <a:schemeClr val="tx1"/>
                </a:solidFill>
                <a:effectLst/>
                <a:latin typeface="+mn-lt"/>
                <a:ea typeface="+mn-ea"/>
                <a:cs typeface="+mn-cs"/>
              </a:rPr>
              <a:t>	Roadway Rehabilitation</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Chain Lake Rd</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Fryelands</a:t>
            </a:r>
            <a:r>
              <a:rPr lang="en-US" sz="1200" kern="1200" dirty="0" smtClean="0">
                <a:solidFill>
                  <a:schemeClr val="tx1"/>
                </a:solidFill>
                <a:effectLst/>
                <a:latin typeface="+mn-lt"/>
                <a:ea typeface="+mn-ea"/>
                <a:cs typeface="+mn-cs"/>
              </a:rPr>
              <a:t> Blvd</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Old Owen Rd</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Woods Creek Rd</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Local Streets Chip Sealing</a:t>
            </a:r>
          </a:p>
          <a:p>
            <a:r>
              <a:rPr lang="en-US" sz="1200" kern="1200" dirty="0" smtClean="0">
                <a:solidFill>
                  <a:schemeClr val="tx1"/>
                </a:solidFill>
                <a:effectLst/>
                <a:latin typeface="+mn-lt"/>
                <a:ea typeface="+mn-ea"/>
                <a:cs typeface="+mn-cs"/>
              </a:rPr>
              <a:t>	Design</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Chain Lake Road Shared Path</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Smith &amp; Park Utility Upgrades</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Dickinson Street Utilities</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Airfield </a:t>
            </a:r>
            <a:r>
              <a:rPr lang="en-US" sz="1200" kern="1200" dirty="0" err="1" smtClean="0">
                <a:solidFill>
                  <a:schemeClr val="tx1"/>
                </a:solidFill>
                <a:effectLst/>
                <a:latin typeface="+mn-lt"/>
                <a:ea typeface="+mn-ea"/>
                <a:cs typeface="+mn-cs"/>
              </a:rPr>
              <a:t>Watermain</a:t>
            </a:r>
            <a:r>
              <a:rPr lang="en-US" sz="1200" kern="1200" dirty="0" smtClean="0">
                <a:solidFill>
                  <a:schemeClr val="tx1"/>
                </a:solidFill>
                <a:effectLst/>
                <a:latin typeface="+mn-lt"/>
                <a:ea typeface="+mn-ea"/>
                <a:cs typeface="+mn-cs"/>
              </a:rPr>
              <a:t> Upgrade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Lighting has</a:t>
            </a:r>
            <a:r>
              <a:rPr lang="en-US" sz="1200" kern="1200" baseline="0" dirty="0" smtClean="0">
                <a:solidFill>
                  <a:schemeClr val="tx1"/>
                </a:solidFill>
                <a:effectLst/>
                <a:latin typeface="+mn-lt"/>
                <a:ea typeface="+mn-ea"/>
                <a:cs typeface="+mn-cs"/>
              </a:rPr>
              <a:t> been installed at Woods Creek and Lake </a:t>
            </a:r>
            <a:r>
              <a:rPr lang="en-US" sz="1200" kern="1200" baseline="0" dirty="0" err="1" smtClean="0">
                <a:solidFill>
                  <a:schemeClr val="tx1"/>
                </a:solidFill>
                <a:effectLst/>
                <a:latin typeface="+mn-lt"/>
                <a:ea typeface="+mn-ea"/>
                <a:cs typeface="+mn-cs"/>
              </a:rPr>
              <a:t>Tye</a:t>
            </a:r>
            <a:r>
              <a:rPr lang="en-US" sz="1200" kern="1200" baseline="0" dirty="0" smtClean="0">
                <a:solidFill>
                  <a:schemeClr val="tx1"/>
                </a:solidFill>
                <a:effectLst/>
                <a:latin typeface="+mn-lt"/>
                <a:ea typeface="+mn-ea"/>
                <a:cs typeface="+mn-cs"/>
              </a:rPr>
              <a:t>. Accent lighting is up in the downtown area as well.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13</a:t>
            </a:fld>
            <a:endParaRPr lang="en-US"/>
          </a:p>
        </p:txBody>
      </p:sp>
    </p:spTree>
    <p:extLst>
      <p:ext uri="{BB962C8B-B14F-4D97-AF65-F5344CB8AC3E}">
        <p14:creationId xmlns:p14="http://schemas.microsoft.com/office/powerpoint/2010/main" val="2187746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By creating the local court, we now have all three branches of government locally represented.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Benefits to our community include flexibility in response to local issues, less wait time for officers in court. And the ability to implement innovative programs because it no longer required a county wide consensus.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Programs and policies at the District Court must be agreed upon by all the </a:t>
            </a:r>
            <a:r>
              <a:rPr lang="en-US" sz="1200" kern="1200" dirty="0" err="1" smtClean="0">
                <a:solidFill>
                  <a:schemeClr val="tx1"/>
                </a:solidFill>
                <a:effectLst/>
                <a:latin typeface="+mn-lt"/>
                <a:ea typeface="+mn-ea"/>
                <a:cs typeface="+mn-cs"/>
              </a:rPr>
              <a:t>Dist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Crt</a:t>
            </a:r>
            <a:r>
              <a:rPr lang="en-US" sz="1200" kern="1200" dirty="0" smtClean="0">
                <a:solidFill>
                  <a:schemeClr val="tx1"/>
                </a:solidFill>
                <a:effectLst/>
                <a:latin typeface="+mn-lt"/>
                <a:ea typeface="+mn-ea"/>
                <a:cs typeface="+mn-cs"/>
              </a:rPr>
              <a:t> judges, not just those in our area. </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14</a:t>
            </a:fld>
            <a:endParaRPr lang="en-US"/>
          </a:p>
        </p:txBody>
      </p:sp>
    </p:spTree>
    <p:extLst>
      <p:ext uri="{BB962C8B-B14F-4D97-AF65-F5344CB8AC3E}">
        <p14:creationId xmlns:p14="http://schemas.microsoft.com/office/powerpoint/2010/main" val="2081917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(Veteran’s Court) In response to the unacceptable number of</a:t>
            </a:r>
            <a:r>
              <a:rPr lang="en-US" baseline="0" dirty="0" smtClean="0"/>
              <a:t> our veterans who are among the homeless and addicted in our community, this program combines volunteer mentors with defendants who have served in the armed forces to assist with getting to treatment through the VA for mental health or addiction related to PTSD. </a:t>
            </a:r>
          </a:p>
          <a:p>
            <a:endParaRPr lang="en-US" baseline="0" dirty="0" smtClean="0"/>
          </a:p>
          <a:p>
            <a:r>
              <a:rPr lang="en-US" baseline="0" dirty="0" smtClean="0"/>
              <a:t>&lt;&lt;Below is provided in case you get a question&gt;&gt;</a:t>
            </a:r>
          </a:p>
          <a:p>
            <a:r>
              <a:rPr lang="en-US" baseline="0" dirty="0" smtClean="0"/>
              <a:t>Other potential community based courts we are considering are: </a:t>
            </a:r>
          </a:p>
          <a:p>
            <a:pPr marL="171450" indent="-171450">
              <a:buFont typeface="Arial" panose="020B0604020202020204" pitchFamily="34" charset="0"/>
              <a:buChar char="•"/>
            </a:pPr>
            <a:r>
              <a:rPr lang="en-US" baseline="0" dirty="0" smtClean="0"/>
              <a:t>STUDENT COURT: Students, with the help of a mentor/coach act as the judge and advocates in judging student related driving offenses. This program has been shown to foster accountability and </a:t>
            </a:r>
            <a:r>
              <a:rPr lang="en-US" baseline="0" dirty="0" err="1" smtClean="0"/>
              <a:t>leadershi</a:t>
            </a:r>
            <a:r>
              <a:rPr lang="en-US" baseline="0" dirty="0" smtClean="0"/>
              <a:t>[ among the youth involved.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Judges In The Classroom/Street Law Program: Puts judge in the courtroom to provide civics lessons in a more involved and interactive program. Lessons range from DUI laws to Consumer Law.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Driving While Suspended Diversion/Relicensing Program: The goal of this program is to get these minor offenders relicensed and insured so they are accountable. Court personnel work with the Department of Licensing to provide these offenders with the tools to get their licenses back. </a:t>
            </a:r>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15</a:t>
            </a:fld>
            <a:endParaRPr lang="en-US"/>
          </a:p>
        </p:txBody>
      </p:sp>
    </p:spTree>
    <p:extLst>
      <p:ext uri="{BB962C8B-B14F-4D97-AF65-F5344CB8AC3E}">
        <p14:creationId xmlns:p14="http://schemas.microsoft.com/office/powerpoint/2010/main" val="1118606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2E90A5-07A4-477D-AF45-7369322F5AA8}" type="slidenum">
              <a:rPr lang="en-US" smtClean="0"/>
              <a:t>16</a:t>
            </a:fld>
            <a:endParaRPr lang="en-US"/>
          </a:p>
        </p:txBody>
      </p:sp>
    </p:spTree>
    <p:extLst>
      <p:ext uri="{BB962C8B-B14F-4D97-AF65-F5344CB8AC3E}">
        <p14:creationId xmlns:p14="http://schemas.microsoft.com/office/powerpoint/2010/main" val="3359104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smtClean="0">
                <a:solidFill>
                  <a:srgbClr val="191B0E"/>
                </a:solidFill>
              </a:rPr>
              <a:t>Maintained 240 acres of parks;10 miles of trails</a:t>
            </a:r>
          </a:p>
          <a:p>
            <a:pPr marL="171450" lvl="0" indent="-171450">
              <a:buFont typeface="Arial" panose="020B0604020202020204" pitchFamily="34" charset="0"/>
              <a:buChar char="•"/>
            </a:pPr>
            <a:r>
              <a:rPr lang="en-US" sz="1200" dirty="0" smtClean="0">
                <a:solidFill>
                  <a:srgbClr val="191B0E"/>
                </a:solidFill>
              </a:rPr>
              <a:t>Supported events bringing over 600,000 people and approximately $26 million in economic revenues to our community</a:t>
            </a:r>
          </a:p>
          <a:p>
            <a:pPr marL="171450" lvl="0" indent="-171450">
              <a:buFont typeface="Arial" panose="020B0604020202020204" pitchFamily="34" charset="0"/>
              <a:buChar char="•"/>
            </a:pPr>
            <a:r>
              <a:rPr lang="en-US" sz="1200" dirty="0" smtClean="0">
                <a:solidFill>
                  <a:srgbClr val="191B0E"/>
                </a:solidFill>
              </a:rPr>
              <a:t>Volunteer programs -  1,000+ service hours; donations valued at $10,000+</a:t>
            </a:r>
          </a:p>
          <a:p>
            <a:pPr marL="171450" lvl="0" indent="-171450">
              <a:buFont typeface="Arial" panose="020B0604020202020204" pitchFamily="34" charset="0"/>
              <a:buChar char="•"/>
            </a:pPr>
            <a:r>
              <a:rPr lang="en-US" sz="1200" dirty="0" smtClean="0">
                <a:solidFill>
                  <a:srgbClr val="191B0E"/>
                </a:solidFill>
              </a:rPr>
              <a:t>Skate park renovation completed with state grant funding, county grants awarded for new event fencing and tourism-branded street-pole banners, purchased new portable performance stage, supported American Legion’s gift of beautiful Veteran’s Memorial @ Lake </a:t>
            </a:r>
            <a:r>
              <a:rPr lang="en-US" sz="1200" dirty="0" err="1" smtClean="0">
                <a:solidFill>
                  <a:srgbClr val="191B0E"/>
                </a:solidFill>
              </a:rPr>
              <a:t>Tye</a:t>
            </a:r>
            <a:r>
              <a:rPr lang="en-US" sz="1200" dirty="0" smtClean="0">
                <a:solidFill>
                  <a:srgbClr val="191B0E"/>
                </a:solidFill>
              </a:rPr>
              <a:t> Park, new downtown art sculpture – Wagner Swifts.  </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17</a:t>
            </a:fld>
            <a:endParaRPr lang="en-US"/>
          </a:p>
        </p:txBody>
      </p:sp>
    </p:spTree>
    <p:extLst>
      <p:ext uri="{BB962C8B-B14F-4D97-AF65-F5344CB8AC3E}">
        <p14:creationId xmlns:p14="http://schemas.microsoft.com/office/powerpoint/2010/main" val="239068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smtClean="0"/>
              <a:t>Continue to maintain and improve our 200 plus acres of parks, trails, and streetscapes, with addition of new roundabout @ Main Street and SR 522. </a:t>
            </a:r>
          </a:p>
          <a:p>
            <a:pPr marL="171450" lvl="0" indent="-171450">
              <a:buFont typeface="Arial" panose="020B0604020202020204" pitchFamily="34" charset="0"/>
              <a:buChar char="•"/>
            </a:pPr>
            <a:r>
              <a:rPr lang="en-US" sz="1200" dirty="0" smtClean="0"/>
              <a:t>In 2017, tourism and events will continue to grow in our parks, the fairgrounds, Meadow Wood Equestrian Center, and at the newly upgraded Lake </a:t>
            </a:r>
            <a:r>
              <a:rPr lang="en-US" sz="1200" dirty="0" err="1" smtClean="0"/>
              <a:t>Tye</a:t>
            </a:r>
            <a:r>
              <a:rPr lang="en-US" sz="1200" dirty="0" smtClean="0"/>
              <a:t> Skate Park, funded in part through a state grant. </a:t>
            </a:r>
            <a:endParaRPr lang="en-US" sz="1200" dirty="0" smtClean="0">
              <a:solidFill>
                <a:srgbClr val="191B0E"/>
              </a:solidFill>
            </a:endParaRPr>
          </a:p>
          <a:p>
            <a:pPr marL="171450" indent="-171450">
              <a:buFont typeface="Arial" panose="020B0604020202020204" pitchFamily="34" charset="0"/>
              <a:buChar char="•"/>
            </a:pPr>
            <a:r>
              <a:rPr lang="en-US" sz="1200" dirty="0" smtClean="0">
                <a:solidFill>
                  <a:srgbClr val="191B0E"/>
                </a:solidFill>
              </a:rPr>
              <a:t>Initiated Adopt-A-Park Agreement with Monroe Boys &amp; Girls Club for Sky River Park</a:t>
            </a:r>
          </a:p>
          <a:p>
            <a:pPr marL="171450" lvl="0" indent="-171450">
              <a:buFont typeface="Arial" panose="020B0604020202020204" pitchFamily="34" charset="0"/>
              <a:buChar char="•"/>
            </a:pPr>
            <a:r>
              <a:rPr lang="en-US" sz="1200" dirty="0" smtClean="0">
                <a:solidFill>
                  <a:srgbClr val="191B0E"/>
                </a:solidFill>
              </a:rPr>
              <a:t>Playground renovation – Lake </a:t>
            </a:r>
            <a:r>
              <a:rPr lang="en-US" sz="1200" dirty="0" err="1" smtClean="0">
                <a:solidFill>
                  <a:srgbClr val="191B0E"/>
                </a:solidFill>
              </a:rPr>
              <a:t>Tye</a:t>
            </a:r>
            <a:r>
              <a:rPr lang="en-US" sz="1200" dirty="0" smtClean="0">
                <a:solidFill>
                  <a:srgbClr val="191B0E"/>
                </a:solidFill>
              </a:rPr>
              <a:t> Park – scheduled to be completed by the end of this month</a:t>
            </a:r>
          </a:p>
          <a:p>
            <a:pPr marL="171450" lvl="0" indent="-171450">
              <a:buFont typeface="Arial" panose="020B0604020202020204" pitchFamily="34" charset="0"/>
              <a:buChar char="•"/>
            </a:pPr>
            <a:r>
              <a:rPr lang="en-US" sz="1200" dirty="0" smtClean="0">
                <a:solidFill>
                  <a:srgbClr val="191B0E"/>
                </a:solidFill>
              </a:rPr>
              <a:t>Realignment of Entry to Fairfield Park in partnership with Snohomish County Parks - scheduled to begin this summer</a:t>
            </a:r>
          </a:p>
          <a:p>
            <a:pPr marL="171450" lvl="0" indent="-171450">
              <a:buFont typeface="Arial" panose="020B0604020202020204" pitchFamily="34" charset="0"/>
              <a:buChar char="•"/>
            </a:pPr>
            <a:r>
              <a:rPr lang="en-US" sz="1200" dirty="0" smtClean="0">
                <a:solidFill>
                  <a:srgbClr val="191B0E"/>
                </a:solidFill>
              </a:rPr>
              <a:t>Master planning of Cadman Pit site and Lake </a:t>
            </a:r>
            <a:r>
              <a:rPr lang="en-US" sz="1200" dirty="0" err="1" smtClean="0">
                <a:solidFill>
                  <a:srgbClr val="191B0E"/>
                </a:solidFill>
              </a:rPr>
              <a:t>Tye</a:t>
            </a:r>
            <a:r>
              <a:rPr lang="en-US" sz="1200" dirty="0" smtClean="0">
                <a:solidFill>
                  <a:srgbClr val="191B0E"/>
                </a:solidFill>
              </a:rPr>
              <a:t> Park – currently advertising for master planning services</a:t>
            </a:r>
          </a:p>
          <a:p>
            <a:pPr marL="171450" lvl="0" indent="-171450">
              <a:buFont typeface="Arial" panose="020B0604020202020204" pitchFamily="34" charset="0"/>
              <a:buChar char="•"/>
            </a:pPr>
            <a:r>
              <a:rPr lang="en-US" sz="1200" dirty="0" smtClean="0">
                <a:solidFill>
                  <a:srgbClr val="191B0E"/>
                </a:solidFill>
              </a:rPr>
              <a:t>Design synthetic turf field upgrade -  Lake </a:t>
            </a:r>
            <a:r>
              <a:rPr lang="en-US" sz="1200" dirty="0" err="1" smtClean="0">
                <a:solidFill>
                  <a:srgbClr val="191B0E"/>
                </a:solidFill>
              </a:rPr>
              <a:t>Tye</a:t>
            </a:r>
            <a:r>
              <a:rPr lang="en-US" sz="1200" dirty="0" smtClean="0">
                <a:solidFill>
                  <a:srgbClr val="191B0E"/>
                </a:solidFill>
              </a:rPr>
              <a:t> Park – lobbying for state funding for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We are also pleased that our request for $1 million to convert the Lake </a:t>
            </a:r>
            <a:r>
              <a:rPr lang="en-US" sz="1200" kern="1200" dirty="0" err="1" smtClean="0">
                <a:solidFill>
                  <a:schemeClr val="tx1"/>
                </a:solidFill>
                <a:effectLst/>
                <a:latin typeface="+mn-lt"/>
                <a:ea typeface="+mn-ea"/>
                <a:cs typeface="+mn-cs"/>
              </a:rPr>
              <a:t>Tye</a:t>
            </a:r>
            <a:r>
              <a:rPr lang="en-US" sz="1200" kern="1200" dirty="0" smtClean="0">
                <a:solidFill>
                  <a:schemeClr val="tx1"/>
                </a:solidFill>
                <a:effectLst/>
                <a:latin typeface="+mn-lt"/>
                <a:ea typeface="+mn-ea"/>
                <a:cs typeface="+mn-cs"/>
              </a:rPr>
              <a:t> fields to synthetic turf is making progress.  There is $800,000 in the House Capital budget for the Lake </a:t>
            </a:r>
            <a:r>
              <a:rPr lang="en-US" sz="1200" kern="1200" dirty="0" err="1" smtClean="0">
                <a:solidFill>
                  <a:schemeClr val="tx1"/>
                </a:solidFill>
                <a:effectLst/>
                <a:latin typeface="+mn-lt"/>
                <a:ea typeface="+mn-ea"/>
                <a:cs typeface="+mn-cs"/>
              </a:rPr>
              <a:t>Tye</a:t>
            </a:r>
            <a:r>
              <a:rPr lang="en-US" sz="1200" kern="1200" dirty="0" smtClean="0">
                <a:solidFill>
                  <a:schemeClr val="tx1"/>
                </a:solidFill>
                <a:effectLst/>
                <a:latin typeface="+mn-lt"/>
                <a:ea typeface="+mn-ea"/>
                <a:cs typeface="+mn-cs"/>
              </a:rPr>
              <a:t> fields.  The Capital budget has not been finally adopted but we are hopeful that these funds will remain in the final budget.  We are very appreciative of the support we have received on this issue from Sen. Pearson and Reps. Kristiansen and Koster.</a:t>
            </a:r>
          </a:p>
          <a:p>
            <a:pPr marL="628650" lvl="1" indent="-171450">
              <a:buFont typeface="Arial" panose="020B0604020202020204" pitchFamily="34" charset="0"/>
              <a:buChar char="•"/>
            </a:pPr>
            <a:endParaRPr lang="en-US" sz="1200" dirty="0" smtClean="0">
              <a:solidFill>
                <a:srgbClr val="191B0E"/>
              </a:solidFill>
            </a:endParaRPr>
          </a:p>
          <a:p>
            <a:pPr marL="171450" lvl="0" indent="-171450">
              <a:buFont typeface="Arial" panose="020B0604020202020204" pitchFamily="34" charset="0"/>
              <a:buChar char="•"/>
            </a:pPr>
            <a:r>
              <a:rPr lang="en-US" sz="1200" dirty="0" smtClean="0">
                <a:solidFill>
                  <a:srgbClr val="191B0E"/>
                </a:solidFill>
              </a:rPr>
              <a:t>Downtown Furniture replacement – new furniture ordered; will be installed this year</a:t>
            </a:r>
          </a:p>
          <a:p>
            <a:pPr marL="171450" lvl="0" indent="-171450">
              <a:buFont typeface="Arial" panose="020B0604020202020204" pitchFamily="34" charset="0"/>
              <a:buChar char="•"/>
            </a:pPr>
            <a:r>
              <a:rPr lang="en-US" sz="1200" dirty="0" smtClean="0">
                <a:solidFill>
                  <a:srgbClr val="191B0E"/>
                </a:solidFill>
              </a:rPr>
              <a:t>City grant funding for Downtown Events</a:t>
            </a:r>
          </a:p>
          <a:p>
            <a:pPr marL="171450" lvl="0" indent="-171450">
              <a:buFont typeface="Arial" panose="020B0604020202020204" pitchFamily="34" charset="0"/>
              <a:buChar char="•"/>
            </a:pPr>
            <a:r>
              <a:rPr lang="en-US" sz="1200" dirty="0" smtClean="0">
                <a:solidFill>
                  <a:srgbClr val="191B0E"/>
                </a:solidFill>
              </a:rPr>
              <a:t>Applied for Snohomish County Small Capital Projects Grant in partnership with Monroe Boys &amp; Girls Club for Exercise Stations at Sky River Park</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18</a:t>
            </a:fld>
            <a:endParaRPr lang="en-US"/>
          </a:p>
        </p:txBody>
      </p:sp>
    </p:spTree>
    <p:extLst>
      <p:ext uri="{BB962C8B-B14F-4D97-AF65-F5344CB8AC3E}">
        <p14:creationId xmlns:p14="http://schemas.microsoft.com/office/powerpoint/2010/main" val="823787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2E90A5-07A4-477D-AF45-7369322F5AA8}" type="slidenum">
              <a:rPr lang="en-US" smtClean="0"/>
              <a:t>19</a:t>
            </a:fld>
            <a:endParaRPr lang="en-US"/>
          </a:p>
        </p:txBody>
      </p:sp>
    </p:spTree>
    <p:extLst>
      <p:ext uri="{BB962C8B-B14F-4D97-AF65-F5344CB8AC3E}">
        <p14:creationId xmlns:p14="http://schemas.microsoft.com/office/powerpoint/2010/main" val="256471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2E90A5-07A4-477D-AF45-7369322F5AA8}" type="slidenum">
              <a:rPr lang="en-US" smtClean="0"/>
              <a:t>2</a:t>
            </a:fld>
            <a:endParaRPr lang="en-US"/>
          </a:p>
        </p:txBody>
      </p:sp>
    </p:spTree>
    <p:extLst>
      <p:ext uri="{BB962C8B-B14F-4D97-AF65-F5344CB8AC3E}">
        <p14:creationId xmlns:p14="http://schemas.microsoft.com/office/powerpoint/2010/main" val="4231192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2E90A5-07A4-477D-AF45-7369322F5AA8}" type="slidenum">
              <a:rPr lang="en-US" smtClean="0"/>
              <a:t>20</a:t>
            </a:fld>
            <a:endParaRPr lang="en-US"/>
          </a:p>
        </p:txBody>
      </p:sp>
    </p:spTree>
    <p:extLst>
      <p:ext uri="{BB962C8B-B14F-4D97-AF65-F5344CB8AC3E}">
        <p14:creationId xmlns:p14="http://schemas.microsoft.com/office/powerpoint/2010/main" val="2281482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City Administrator</a:t>
            </a:r>
            <a:r>
              <a:rPr lang="en-US" baseline="0" dirty="0" smtClean="0"/>
              <a:t> reports directly to me and is responsible, under my direction, for the day-to-day management of City government.</a:t>
            </a:r>
          </a:p>
          <a:p>
            <a:pPr marL="171450" indent="-171450">
              <a:buFont typeface="Arial" panose="020B0604020202020204" pitchFamily="34" charset="0"/>
              <a:buChar char="•"/>
            </a:pPr>
            <a:r>
              <a:rPr lang="en-US" baseline="0" dirty="0" smtClean="0"/>
              <a:t>Makes sure the City remains in sound financial condition</a:t>
            </a:r>
          </a:p>
          <a:p>
            <a:pPr marL="171450" indent="-171450">
              <a:buFont typeface="Arial" panose="020B0604020202020204" pitchFamily="34" charset="0"/>
              <a:buChar char="•"/>
            </a:pPr>
            <a:r>
              <a:rPr lang="en-US" baseline="0" dirty="0" smtClean="0"/>
              <a:t>Provides research and information on issues facing the City and issues under consideration by me and the Council</a:t>
            </a:r>
          </a:p>
          <a:p>
            <a:pPr marL="171450" indent="-171450">
              <a:buFont typeface="Arial" panose="020B0604020202020204" pitchFamily="34" charset="0"/>
              <a:buChar char="•"/>
            </a:pPr>
            <a:r>
              <a:rPr lang="en-US" baseline="0" dirty="0" smtClean="0"/>
              <a:t>Human Resources and the City Clerk office provides essential services to the rest of city government, (such as union contracts, hiring, maintaining and updating the Monroe Municipal Code, </a:t>
            </a:r>
            <a:r>
              <a:rPr lang="en-US" baseline="0" dirty="0" err="1" smtClean="0"/>
              <a:t>etc</a:t>
            </a:r>
            <a:r>
              <a:rPr lang="en-US" baseline="0" dirty="0" smtClean="0"/>
              <a:t>…), both in terms of personnel issues and the management of all City records. </a:t>
            </a:r>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3</a:t>
            </a:fld>
            <a:endParaRPr lang="en-US"/>
          </a:p>
        </p:txBody>
      </p:sp>
    </p:spTree>
    <p:extLst>
      <p:ext uri="{BB962C8B-B14F-4D97-AF65-F5344CB8AC3E}">
        <p14:creationId xmlns:p14="http://schemas.microsoft.com/office/powerpoint/2010/main" val="941408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Disclosure</a:t>
            </a:r>
          </a:p>
          <a:p>
            <a:pPr marL="171450" indent="-171450">
              <a:buFont typeface="Arial" panose="020B0604020202020204" pitchFamily="34" charset="0"/>
              <a:buChar char="•"/>
            </a:pPr>
            <a:r>
              <a:rPr lang="en-US" dirty="0" smtClean="0"/>
              <a:t>2016 – 276</a:t>
            </a:r>
          </a:p>
          <a:p>
            <a:pPr marL="171450" indent="-171450">
              <a:buFont typeface="Arial" panose="020B0604020202020204" pitchFamily="34" charset="0"/>
              <a:buChar char="•"/>
            </a:pPr>
            <a:r>
              <a:rPr lang="en-US" dirty="0" smtClean="0"/>
              <a:t>YTD</a:t>
            </a:r>
            <a:r>
              <a:rPr lang="en-US" baseline="0" dirty="0" smtClean="0"/>
              <a:t> 2017 - 66</a:t>
            </a:r>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4</a:t>
            </a:fld>
            <a:endParaRPr lang="en-US"/>
          </a:p>
        </p:txBody>
      </p:sp>
    </p:spTree>
    <p:extLst>
      <p:ext uri="{BB962C8B-B14F-4D97-AF65-F5344CB8AC3E}">
        <p14:creationId xmlns:p14="http://schemas.microsoft.com/office/powerpoint/2010/main" val="85270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indicated by the Pie Chart on the right, Public Safety remains one of the top priorities for the City, representing almost 2/3 of our general operating budget.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the left chart, you see sales taxes are our largest general operations revenue source.  As you’ll see on the next slide, sales taxes continue to grow as our city grows and the economy improves.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more we can shop local and/or have our internet sales delivered here within the City, the more we help with funding our Public Safety and other City services.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Prudent fiscal stewardship suggests maintaining appropriate reserves in our budget.  The 2017 Budget fully funds our reserves to our target levels.  Part of the reason we were able to do this was that we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Saved $455,000 in 2016, which rolled over into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2016 revenues came in $214,000 more than estimated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2016 expenditures came in $267,000 less than estimated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Contingency is fully funded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Revenues</a:t>
            </a:r>
            <a:r>
              <a:rPr lang="en-US" sz="1200" kern="1200" baseline="0" dirty="0" smtClean="0">
                <a:solidFill>
                  <a:schemeClr val="tx1"/>
                </a:solidFill>
                <a:effectLst/>
                <a:latin typeface="+mn-lt"/>
                <a:ea typeface="+mn-ea"/>
                <a:cs typeface="+mn-cs"/>
              </a:rPr>
              <a:t> are fully funded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2E90A5-07A4-477D-AF45-7369322F5AA8}" type="slidenum">
              <a:rPr lang="en-US" smtClean="0"/>
              <a:t>5</a:t>
            </a:fld>
            <a:endParaRPr lang="en-US"/>
          </a:p>
        </p:txBody>
      </p:sp>
    </p:spTree>
    <p:extLst>
      <p:ext uri="{BB962C8B-B14F-4D97-AF65-F5344CB8AC3E}">
        <p14:creationId xmlns:p14="http://schemas.microsoft.com/office/powerpoint/2010/main" val="175857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Again, sales taxes continue to grow as our City grows and the economy improves.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2016 sales taxes have increased 23.53% since 2013</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2017 sales taxes through April are 9.66% ahead of budget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City growth also positively affects our Building Permit and Planning revenues, along with our Real Estate Excise Tax receipts, which can be used for street and parks projects.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2016 REET,</a:t>
            </a:r>
            <a:r>
              <a:rPr lang="en-US" sz="1200" kern="1200" baseline="0" dirty="0" smtClean="0">
                <a:solidFill>
                  <a:schemeClr val="tx1"/>
                </a:solidFill>
                <a:effectLst/>
                <a:latin typeface="+mn-lt"/>
                <a:ea typeface="+mn-ea"/>
                <a:cs typeface="+mn-cs"/>
              </a:rPr>
              <a:t> which is used to fund Capital Improvements (roads, parks, City buildings, sidewalks, </a:t>
            </a:r>
            <a:r>
              <a:rPr lang="en-US" sz="1200" kern="1200" baseline="0" dirty="0" err="1" smtClean="0">
                <a:solidFill>
                  <a:schemeClr val="tx1"/>
                </a:solidFill>
                <a:effectLst/>
                <a:latin typeface="+mn-lt"/>
                <a:ea typeface="+mn-ea"/>
                <a:cs typeface="+mn-cs"/>
              </a:rPr>
              <a:t>etc</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has increased 108.44% since 2013</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2016 Building Permits have increased 147.77% since 2013</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And 2016 Planning Revenue has increased 27.25% since 2013</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6</a:t>
            </a:fld>
            <a:endParaRPr lang="en-US"/>
          </a:p>
        </p:txBody>
      </p:sp>
    </p:spTree>
    <p:extLst>
      <p:ext uri="{BB962C8B-B14F-4D97-AF65-F5344CB8AC3E}">
        <p14:creationId xmlns:p14="http://schemas.microsoft.com/office/powerpoint/2010/main" val="121594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Building Department revenue (from previous years) has increased: 54% in 2015 and 136% in 2016.  </a:t>
            </a:r>
          </a:p>
          <a:p>
            <a:pPr lvl="0"/>
            <a:r>
              <a:rPr lang="en-US" sz="1200" kern="1200" dirty="0" smtClean="0">
                <a:solidFill>
                  <a:schemeClr val="tx1"/>
                </a:solidFill>
                <a:effectLst/>
                <a:latin typeface="+mn-lt"/>
                <a:ea typeface="+mn-ea"/>
                <a:cs typeface="+mn-cs"/>
              </a:rPr>
              <a:t>Planning Department revenue (from previous years) has increased: 21% in 2015 and 81% in 2016.</a:t>
            </a:r>
          </a:p>
          <a:p>
            <a:pPr lvl="0"/>
            <a:r>
              <a:rPr lang="en-US" sz="1200" kern="1200" dirty="0" smtClean="0">
                <a:solidFill>
                  <a:schemeClr val="tx1"/>
                </a:solidFill>
                <a:effectLst/>
                <a:latin typeface="+mn-lt"/>
                <a:ea typeface="+mn-ea"/>
                <a:cs typeface="+mn-cs"/>
              </a:rPr>
              <a:t>Single-family Permits alone (from previous years) have increased by 253% in 2015 and 133% in 2016.</a:t>
            </a:r>
          </a:p>
          <a:p>
            <a:pPr lvl="0"/>
            <a:r>
              <a:rPr lang="en-US" sz="1200" kern="1200" dirty="0" smtClean="0">
                <a:solidFill>
                  <a:schemeClr val="tx1"/>
                </a:solidFill>
                <a:effectLst/>
                <a:latin typeface="+mn-lt"/>
                <a:ea typeface="+mn-ea"/>
                <a:cs typeface="+mn-cs"/>
              </a:rPr>
              <a:t>Building inspections reached 2,546 inspections in 2016, up 49% from the previous year</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2017 Projections based on 1st </a:t>
            </a:r>
            <a:r>
              <a:rPr lang="en-US" sz="1200" u="sng" kern="1200" dirty="0" err="1" smtClean="0">
                <a:solidFill>
                  <a:schemeClr val="tx1"/>
                </a:solidFill>
                <a:effectLst/>
                <a:latin typeface="+mn-lt"/>
                <a:ea typeface="+mn-ea"/>
                <a:cs typeface="+mn-cs"/>
              </a:rPr>
              <a:t>qtr</a:t>
            </a:r>
            <a:r>
              <a:rPr lang="en-US" sz="1200" u="sng" kern="1200" dirty="0" smtClean="0">
                <a:solidFill>
                  <a:schemeClr val="tx1"/>
                </a:solidFill>
                <a:effectLst/>
                <a:latin typeface="+mn-lt"/>
                <a:ea typeface="+mn-ea"/>
                <a:cs typeface="+mn-cs"/>
              </a:rPr>
              <a:t> data</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Revenue $1,481,112 up 44%</a:t>
            </a:r>
          </a:p>
          <a:p>
            <a:pPr lvl="0"/>
            <a:r>
              <a:rPr lang="en-US" sz="1200" kern="1200" dirty="0" smtClean="0">
                <a:solidFill>
                  <a:schemeClr val="tx1"/>
                </a:solidFill>
                <a:effectLst/>
                <a:latin typeface="+mn-lt"/>
                <a:ea typeface="+mn-ea"/>
                <a:cs typeface="+mn-cs"/>
              </a:rPr>
              <a:t>Planning Revenue $123,712 up 11%</a:t>
            </a:r>
          </a:p>
          <a:p>
            <a:pPr lvl="0"/>
            <a:r>
              <a:rPr lang="en-US" sz="1200" kern="1200" dirty="0" smtClean="0">
                <a:solidFill>
                  <a:schemeClr val="tx1"/>
                </a:solidFill>
                <a:effectLst/>
                <a:latin typeface="+mn-lt"/>
                <a:ea typeface="+mn-ea"/>
                <a:cs typeface="+mn-cs"/>
              </a:rPr>
              <a:t>Single Family Permits: 152 up 8%</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7</a:t>
            </a:fld>
            <a:endParaRPr lang="en-US"/>
          </a:p>
        </p:txBody>
      </p:sp>
    </p:spTree>
    <p:extLst>
      <p:ext uri="{BB962C8B-B14F-4D97-AF65-F5344CB8AC3E}">
        <p14:creationId xmlns:p14="http://schemas.microsoft.com/office/powerpoint/2010/main" val="144603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I</a:t>
            </a:r>
            <a:r>
              <a:rPr lang="en-US" sz="1200" u="non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Realize</a:t>
            </a:r>
            <a:r>
              <a:rPr lang="en-US" sz="1200" u="none" kern="1200" baseline="0" dirty="0" smtClean="0">
                <a:solidFill>
                  <a:schemeClr val="tx1"/>
                </a:solidFill>
                <a:effectLst/>
                <a:latin typeface="+mn-lt"/>
                <a:ea typeface="+mn-ea"/>
                <a:cs typeface="+mn-cs"/>
              </a:rPr>
              <a:t> this is a busy slide, but tells an important story of growth in Monroe.</a:t>
            </a:r>
          </a:p>
          <a:p>
            <a:r>
              <a:rPr lang="en-US" sz="1200" u="sng" kern="1200" dirty="0" smtClean="0">
                <a:solidFill>
                  <a:schemeClr val="tx1"/>
                </a:solidFill>
                <a:effectLst/>
                <a:latin typeface="+mn-lt"/>
                <a:ea typeface="+mn-ea"/>
                <a:cs typeface="+mn-cs"/>
              </a:rPr>
              <a:t>2016 Plats/Multifamily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Applications received for 294 new SFR lots </a:t>
            </a:r>
          </a:p>
          <a:p>
            <a:pPr lvl="0"/>
            <a:r>
              <a:rPr lang="en-US" sz="1200" kern="1200" dirty="0" smtClean="0">
                <a:solidFill>
                  <a:schemeClr val="tx1"/>
                </a:solidFill>
                <a:effectLst/>
                <a:latin typeface="+mn-lt"/>
                <a:ea typeface="+mn-ea"/>
                <a:cs typeface="+mn-cs"/>
              </a:rPr>
              <a:t>Approval of 200 new SRF lots </a:t>
            </a:r>
          </a:p>
          <a:p>
            <a:pPr lvl="0"/>
            <a:r>
              <a:rPr lang="en-US" sz="1200" kern="1200" dirty="0" smtClean="0">
                <a:solidFill>
                  <a:schemeClr val="tx1"/>
                </a:solidFill>
                <a:effectLst/>
                <a:latin typeface="+mn-lt"/>
                <a:ea typeface="+mn-ea"/>
                <a:cs typeface="+mn-cs"/>
              </a:rPr>
              <a:t>Lake Apartments/122 units/In Review </a:t>
            </a:r>
          </a:p>
          <a:p>
            <a:pPr lvl="0"/>
            <a:r>
              <a:rPr lang="en-US" sz="1200" kern="1200" dirty="0" smtClean="0">
                <a:solidFill>
                  <a:schemeClr val="tx1"/>
                </a:solidFill>
                <a:effectLst/>
                <a:latin typeface="+mn-lt"/>
                <a:ea typeface="+mn-ea"/>
                <a:cs typeface="+mn-cs"/>
              </a:rPr>
              <a:t>Currently, approximately 800 residential units in the pipeline.</a:t>
            </a:r>
            <a:r>
              <a:rPr lang="en-US" sz="1200" kern="1200" baseline="0" dirty="0" smtClean="0">
                <a:solidFill>
                  <a:schemeClr val="tx1"/>
                </a:solidFill>
                <a:effectLst/>
                <a:latin typeface="+mn-lt"/>
                <a:ea typeface="+mn-ea"/>
                <a:cs typeface="+mn-cs"/>
              </a:rPr>
              <a:t> All the Lettered Areas are single family plats that are in some stage of the permitting process. Monroe is getting new developments in larger lots and infill near downtown.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2016 Commercial Projects of Note: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Park Place Middle School/128,000 </a:t>
            </a:r>
            <a:r>
              <a:rPr lang="en-US" sz="1200" kern="1200" dirty="0" err="1" smtClean="0">
                <a:solidFill>
                  <a:schemeClr val="tx1"/>
                </a:solidFill>
                <a:effectLst/>
                <a:latin typeface="+mn-lt"/>
                <a:ea typeface="+mn-ea"/>
                <a:cs typeface="+mn-cs"/>
              </a:rPr>
              <a:t>sq</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modernization/under construction </a:t>
            </a:r>
          </a:p>
          <a:p>
            <a:pPr lvl="0"/>
            <a:r>
              <a:rPr lang="en-US" sz="1200" kern="1200" dirty="0" err="1" smtClean="0">
                <a:solidFill>
                  <a:schemeClr val="tx1"/>
                </a:solidFill>
                <a:effectLst/>
                <a:latin typeface="+mn-lt"/>
                <a:ea typeface="+mn-ea"/>
                <a:cs typeface="+mn-cs"/>
              </a:rPr>
              <a:t>Rudeen</a:t>
            </a:r>
            <a:r>
              <a:rPr lang="en-US" sz="1200" kern="1200" dirty="0" smtClean="0">
                <a:solidFill>
                  <a:schemeClr val="tx1"/>
                </a:solidFill>
                <a:effectLst/>
                <a:latin typeface="+mn-lt"/>
                <a:ea typeface="+mn-ea"/>
                <a:cs typeface="+mn-cs"/>
              </a:rPr>
              <a:t> Building (</a:t>
            </a:r>
            <a:r>
              <a:rPr lang="en-US" sz="1200" kern="1200" dirty="0" err="1" smtClean="0">
                <a:solidFill>
                  <a:schemeClr val="tx1"/>
                </a:solidFill>
                <a:effectLst/>
                <a:latin typeface="+mn-lt"/>
                <a:ea typeface="+mn-ea"/>
                <a:cs typeface="+mn-cs"/>
              </a:rPr>
              <a:t>Frylands</a:t>
            </a:r>
            <a:r>
              <a:rPr lang="en-US" sz="1200" kern="1200" dirty="0" smtClean="0">
                <a:solidFill>
                  <a:schemeClr val="tx1"/>
                </a:solidFill>
                <a:effectLst/>
                <a:latin typeface="+mn-lt"/>
                <a:ea typeface="+mn-ea"/>
                <a:cs typeface="+mn-cs"/>
              </a:rPr>
              <a:t> Ind.)/24,822 </a:t>
            </a:r>
            <a:r>
              <a:rPr lang="en-US" sz="1200" kern="1200" dirty="0" err="1" smtClean="0">
                <a:solidFill>
                  <a:schemeClr val="tx1"/>
                </a:solidFill>
                <a:effectLst/>
                <a:latin typeface="+mn-lt"/>
                <a:ea typeface="+mn-ea"/>
                <a:cs typeface="+mn-cs"/>
              </a:rPr>
              <a:t>sq</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building/construction complete </a:t>
            </a:r>
          </a:p>
          <a:p>
            <a:pPr lvl="0"/>
            <a:r>
              <a:rPr lang="en-US" sz="1200" kern="1200" dirty="0" smtClean="0">
                <a:solidFill>
                  <a:schemeClr val="tx1"/>
                </a:solidFill>
                <a:effectLst/>
                <a:latin typeface="+mn-lt"/>
                <a:ea typeface="+mn-ea"/>
                <a:cs typeface="+mn-cs"/>
              </a:rPr>
              <a:t>Carl’s Jr/3,000 </a:t>
            </a:r>
            <a:r>
              <a:rPr lang="en-US" sz="1200" kern="1200" dirty="0" err="1" smtClean="0">
                <a:solidFill>
                  <a:schemeClr val="tx1"/>
                </a:solidFill>
                <a:effectLst/>
                <a:latin typeface="+mn-lt"/>
                <a:ea typeface="+mn-ea"/>
                <a:cs typeface="+mn-cs"/>
              </a:rPr>
              <a:t>sq</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building/complete </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8</a:t>
            </a:fld>
            <a:endParaRPr lang="en-US"/>
          </a:p>
        </p:txBody>
      </p:sp>
    </p:spTree>
    <p:extLst>
      <p:ext uri="{BB962C8B-B14F-4D97-AF65-F5344CB8AC3E}">
        <p14:creationId xmlns:p14="http://schemas.microsoft.com/office/powerpoint/2010/main" val="146507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In 2016, the Monroe Police Department responded to 220 reported incidents of domestic violence.  This was also the first year our City has contracted with Domestic Violence Services of Snohomish County to provide a part-time DV Advocate.  The Advocate is on staff two days a week, reaching out to victims of domestic violence, providing confidential services, emergency shelter, legal advocacy, support groups and  education.  </a:t>
            </a: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The police department has supported efforts to raise money for Snohomish County Special Olympians for many years.  This year they were recognized for their 2016 fund raising efforts, earning a “Bronze” level award in the Circle of Honor.  This included a new Community event – “Wings N Wheels” at First Air Field.  </a:t>
            </a: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The department has also increased their Social Media presence via Facebook, Twitter and </a:t>
            </a:r>
            <a:r>
              <a:rPr lang="en-US" sz="1200" dirty="0" err="1" smtClean="0"/>
              <a:t>Nextdoor</a:t>
            </a:r>
            <a:r>
              <a:rPr lang="en-US" sz="1200" dirty="0" smtClean="0"/>
              <a:t>.   These sites are used to inform, interact and share “happenings” with our community.</a:t>
            </a: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The department also completed a 5 year Strategic Plan.  Officers and other members of the department met with businesses, community leaders and the public to put together this plan that will serve to guide the department over the next five years.</a:t>
            </a:r>
          </a:p>
          <a:p>
            <a:endParaRPr lang="en-US" dirty="0"/>
          </a:p>
        </p:txBody>
      </p:sp>
      <p:sp>
        <p:nvSpPr>
          <p:cNvPr id="4" name="Slide Number Placeholder 3"/>
          <p:cNvSpPr>
            <a:spLocks noGrp="1"/>
          </p:cNvSpPr>
          <p:nvPr>
            <p:ph type="sldNum" sz="quarter" idx="10"/>
          </p:nvPr>
        </p:nvSpPr>
        <p:spPr/>
        <p:txBody>
          <a:bodyPr/>
          <a:lstStyle/>
          <a:p>
            <a:fld id="{C62E90A5-07A4-477D-AF45-7369322F5AA8}" type="slidenum">
              <a:rPr lang="en-US" smtClean="0"/>
              <a:t>9</a:t>
            </a:fld>
            <a:endParaRPr lang="en-US"/>
          </a:p>
        </p:txBody>
      </p:sp>
    </p:spTree>
    <p:extLst>
      <p:ext uri="{BB962C8B-B14F-4D97-AF65-F5344CB8AC3E}">
        <p14:creationId xmlns:p14="http://schemas.microsoft.com/office/powerpoint/2010/main" val="315911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5/10/2017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5/10/2017</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5/10/2017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4216400"/>
            <a:ext cx="7766936" cy="1032486"/>
          </a:xfrm>
        </p:spPr>
        <p:txBody>
          <a:bodyPr/>
          <a:lstStyle/>
          <a:p>
            <a:pPr algn="ctr"/>
            <a:r>
              <a:rPr lang="en-US" sz="6000" dirty="0" smtClean="0">
                <a:solidFill>
                  <a:schemeClr val="tx1"/>
                </a:solidFill>
              </a:rPr>
              <a:t>STATE OF THE CITY 2017</a:t>
            </a:r>
            <a:endParaRPr lang="en-US" sz="6000" dirty="0">
              <a:solidFill>
                <a:schemeClr val="tx1"/>
              </a:solidFill>
            </a:endParaRPr>
          </a:p>
        </p:txBody>
      </p:sp>
      <p:pic>
        <p:nvPicPr>
          <p:cNvPr id="5" name="Picture 4"/>
          <p:cNvPicPr>
            <a:picLocks noChangeAspect="1"/>
          </p:cNvPicPr>
          <p:nvPr/>
        </p:nvPicPr>
        <p:blipFill>
          <a:blip r:embed="rId3"/>
          <a:stretch>
            <a:fillRect/>
          </a:stretch>
        </p:blipFill>
        <p:spPr>
          <a:xfrm>
            <a:off x="3643562" y="5374975"/>
            <a:ext cx="3795519" cy="12163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863" y="229676"/>
            <a:ext cx="3011344" cy="2852208"/>
          </a:xfrm>
          <a:prstGeom prst="rect">
            <a:avLst/>
          </a:prstGeom>
        </p:spPr>
      </p:pic>
    </p:spTree>
    <p:extLst>
      <p:ext uri="{BB962C8B-B14F-4D97-AF65-F5344CB8AC3E}">
        <p14:creationId xmlns:p14="http://schemas.microsoft.com/office/powerpoint/2010/main" val="179348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330" y="991950"/>
            <a:ext cx="8990370" cy="5434250"/>
          </a:xfrm>
        </p:spPr>
        <p:txBody>
          <a:bodyPr>
            <a:normAutofit fontScale="70000" lnSpcReduction="20000"/>
          </a:bodyPr>
          <a:lstStyle/>
          <a:p>
            <a:pPr marL="0" indent="0">
              <a:buNone/>
            </a:pPr>
            <a:r>
              <a:rPr lang="en-US" sz="4600" u="sng" dirty="0">
                <a:solidFill>
                  <a:schemeClr val="tx1"/>
                </a:solidFill>
              </a:rPr>
              <a:t>New for </a:t>
            </a:r>
            <a:r>
              <a:rPr lang="en-US" sz="4600" u="sng" dirty="0" smtClean="0">
                <a:solidFill>
                  <a:schemeClr val="tx1"/>
                </a:solidFill>
              </a:rPr>
              <a:t>2017</a:t>
            </a:r>
          </a:p>
          <a:p>
            <a:pPr marL="0" indent="0">
              <a:buNone/>
            </a:pPr>
            <a:endParaRPr lang="en-US" sz="3400" dirty="0">
              <a:solidFill>
                <a:schemeClr val="tx1"/>
              </a:solidFill>
            </a:endParaRPr>
          </a:p>
          <a:p>
            <a:pPr>
              <a:buClrTx/>
              <a:buFont typeface="Wingdings" panose="05000000000000000000" pitchFamily="2" charset="2"/>
              <a:buChar char="Ø"/>
            </a:pPr>
            <a:r>
              <a:rPr lang="en-US" sz="3400" dirty="0">
                <a:solidFill>
                  <a:schemeClr val="tx1"/>
                </a:solidFill>
              </a:rPr>
              <a:t>Introduction of Embedded Social Worker – Elisa Delgado</a:t>
            </a:r>
          </a:p>
          <a:p>
            <a:pPr>
              <a:buClrTx/>
              <a:buFont typeface="Wingdings" panose="05000000000000000000" pitchFamily="2" charset="2"/>
              <a:buChar char="Ø"/>
            </a:pPr>
            <a:r>
              <a:rPr lang="en-US" sz="3400" dirty="0">
                <a:solidFill>
                  <a:schemeClr val="tx1"/>
                </a:solidFill>
              </a:rPr>
              <a:t>Purchase of off-road vehicle to allow access to wooded areas of parks and private property where encampments are found</a:t>
            </a:r>
          </a:p>
          <a:p>
            <a:pPr>
              <a:buClrTx/>
              <a:buFont typeface="Wingdings" panose="05000000000000000000" pitchFamily="2" charset="2"/>
              <a:buChar char="Ø"/>
            </a:pPr>
            <a:r>
              <a:rPr lang="en-US" sz="3400" dirty="0">
                <a:solidFill>
                  <a:schemeClr val="tx1"/>
                </a:solidFill>
              </a:rPr>
              <a:t>Implementation of Strategic Plan</a:t>
            </a:r>
          </a:p>
          <a:p>
            <a:pPr lvl="1">
              <a:buClrTx/>
              <a:buFont typeface="Wingdings" panose="05000000000000000000" pitchFamily="2" charset="2"/>
              <a:buChar char="Ø"/>
            </a:pPr>
            <a:r>
              <a:rPr lang="en-US" sz="3400" dirty="0">
                <a:solidFill>
                  <a:schemeClr val="tx1"/>
                </a:solidFill>
              </a:rPr>
              <a:t>Combating Crime to Enhance Safety and Quality of Life</a:t>
            </a:r>
          </a:p>
          <a:p>
            <a:pPr lvl="1">
              <a:buClrTx/>
              <a:buFont typeface="Wingdings" panose="05000000000000000000" pitchFamily="2" charset="2"/>
              <a:buChar char="Ø"/>
            </a:pPr>
            <a:r>
              <a:rPr lang="en-US" sz="3400" dirty="0">
                <a:solidFill>
                  <a:schemeClr val="tx1"/>
                </a:solidFill>
              </a:rPr>
              <a:t>Promoting Community Involvement</a:t>
            </a:r>
          </a:p>
          <a:p>
            <a:pPr lvl="1">
              <a:buClrTx/>
              <a:buFont typeface="Wingdings" panose="05000000000000000000" pitchFamily="2" charset="2"/>
              <a:buChar char="Ø"/>
            </a:pPr>
            <a:r>
              <a:rPr lang="en-US" sz="3400" dirty="0">
                <a:solidFill>
                  <a:schemeClr val="tx1"/>
                </a:solidFill>
              </a:rPr>
              <a:t>Providing Openness and Transparency</a:t>
            </a:r>
          </a:p>
          <a:p>
            <a:pPr lvl="1">
              <a:buClrTx/>
              <a:buFont typeface="Wingdings" panose="05000000000000000000" pitchFamily="2" charset="2"/>
              <a:buChar char="Ø"/>
            </a:pPr>
            <a:r>
              <a:rPr lang="en-US" sz="3400" dirty="0">
                <a:solidFill>
                  <a:schemeClr val="tx1"/>
                </a:solidFill>
              </a:rPr>
              <a:t>Supporting Professional Development</a:t>
            </a:r>
          </a:p>
          <a:p>
            <a:pPr>
              <a:buClrTx/>
              <a:buFont typeface="Wingdings" panose="05000000000000000000" pitchFamily="2" charset="2"/>
              <a:buChar char="Ø"/>
            </a:pPr>
            <a:r>
              <a:rPr lang="en-US" sz="3400" dirty="0">
                <a:solidFill>
                  <a:schemeClr val="tx1"/>
                </a:solidFill>
              </a:rPr>
              <a:t>Look for “Coffee with a Cop” program; contact the police department if interested in hosting. </a:t>
            </a:r>
          </a:p>
          <a:p>
            <a:pPr>
              <a:buClrTx/>
            </a:pPr>
            <a:endParaRPr lang="en-US" dirty="0" smtClean="0"/>
          </a:p>
          <a:p>
            <a:pPr>
              <a:buClrTx/>
            </a:pPr>
            <a:endParaRPr lang="en-US" dirty="0"/>
          </a:p>
        </p:txBody>
      </p:sp>
      <p:sp>
        <p:nvSpPr>
          <p:cNvPr id="4" name="Rectangle 3"/>
          <p:cNvSpPr/>
          <p:nvPr/>
        </p:nvSpPr>
        <p:spPr>
          <a:xfrm>
            <a:off x="1633453" y="0"/>
            <a:ext cx="7751847" cy="769441"/>
          </a:xfrm>
          <a:prstGeom prst="rect">
            <a:avLst/>
          </a:prstGeom>
        </p:spPr>
        <p:txBody>
          <a:bodyPr wrap="square">
            <a:spAutoFit/>
          </a:bodyPr>
          <a:lstStyle/>
          <a:p>
            <a:r>
              <a:rPr lang="en-US" sz="4400" dirty="0">
                <a:solidFill>
                  <a:prstClr val="black"/>
                </a:solidFill>
                <a:ea typeface="+mj-ea"/>
                <a:cs typeface="+mj-cs"/>
              </a:rPr>
              <a:t>MONROE POLICE DEPARTMENT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313" t="18519" r="26249"/>
          <a:stretch/>
        </p:blipFill>
        <p:spPr>
          <a:xfrm rot="1050669">
            <a:off x="9043583" y="3269567"/>
            <a:ext cx="2900362" cy="209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739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848600" cy="965200"/>
          </a:xfrm>
        </p:spPr>
        <p:txBody>
          <a:bodyPr>
            <a:normAutofit fontScale="90000"/>
          </a:bodyPr>
          <a:lstStyle/>
          <a:p>
            <a:pPr algn="ctr"/>
            <a:r>
              <a:rPr lang="en-US" sz="4900" dirty="0">
                <a:solidFill>
                  <a:prstClr val="black"/>
                </a:solidFill>
              </a:rPr>
              <a:t>MONROE POLICE DEPARTMENT</a:t>
            </a:r>
            <a:r>
              <a:rPr lang="en-US" dirty="0">
                <a:solidFill>
                  <a:prstClr val="black"/>
                </a:solidFill>
              </a:rPr>
              <a:t/>
            </a:r>
            <a:br>
              <a:rPr lang="en-US" dirty="0">
                <a:solidFill>
                  <a:prstClr val="black"/>
                </a:solidFill>
              </a:rPr>
            </a:b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 y="965200"/>
            <a:ext cx="9690100" cy="5695950"/>
          </a:xfrm>
          <a:prstGeom prst="rect">
            <a:avLst/>
          </a:prstGeom>
        </p:spPr>
      </p:pic>
    </p:spTree>
    <p:extLst>
      <p:ext uri="{BB962C8B-B14F-4D97-AF65-F5344CB8AC3E}">
        <p14:creationId xmlns:p14="http://schemas.microsoft.com/office/powerpoint/2010/main" val="283729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0" y="0"/>
            <a:ext cx="5816600" cy="927100"/>
          </a:xfrm>
        </p:spPr>
        <p:txBody>
          <a:bodyPr>
            <a:normAutofit/>
          </a:bodyPr>
          <a:lstStyle/>
          <a:p>
            <a:pPr algn="ctr"/>
            <a:r>
              <a:rPr lang="en-US" sz="4400" dirty="0" smtClean="0">
                <a:solidFill>
                  <a:schemeClr val="tx1"/>
                </a:solidFill>
              </a:rPr>
              <a:t>PUBLIC WORKS</a:t>
            </a:r>
            <a:endParaRPr lang="en-US" sz="4400" dirty="0">
              <a:solidFill>
                <a:schemeClr val="tx1"/>
              </a:solidFill>
            </a:endParaRPr>
          </a:p>
        </p:txBody>
      </p:sp>
      <p:sp>
        <p:nvSpPr>
          <p:cNvPr id="3" name="Content Placeholder 2"/>
          <p:cNvSpPr>
            <a:spLocks noGrp="1"/>
          </p:cNvSpPr>
          <p:nvPr>
            <p:ph idx="1"/>
          </p:nvPr>
        </p:nvSpPr>
        <p:spPr>
          <a:xfrm>
            <a:off x="609600" y="1219201"/>
            <a:ext cx="9055100" cy="4822162"/>
          </a:xfrm>
        </p:spPr>
        <p:txBody>
          <a:bodyPr/>
          <a:lstStyle/>
          <a:p>
            <a:pPr marL="0" indent="0">
              <a:buNone/>
            </a:pPr>
            <a:r>
              <a:rPr lang="en-US" sz="2800" dirty="0" smtClean="0"/>
              <a:t>Provides infrastructures and services essential to the welfare and acceptable quality of life for Monroe’s citizens.</a:t>
            </a:r>
          </a:p>
          <a:p>
            <a:pPr marL="0" indent="0">
              <a:buNone/>
            </a:pPr>
            <a:endParaRPr lang="en-US" sz="1200" dirty="0" smtClean="0"/>
          </a:p>
          <a:p>
            <a:pPr>
              <a:buClrTx/>
              <a:buFont typeface="Wingdings" panose="05000000000000000000" pitchFamily="2" charset="2"/>
              <a:buChar char="Ø"/>
            </a:pPr>
            <a:r>
              <a:rPr lang="en-US" sz="2400" dirty="0" smtClean="0"/>
              <a:t>Infrastructure operations and maintenance</a:t>
            </a:r>
          </a:p>
          <a:p>
            <a:pPr>
              <a:buClrTx/>
              <a:buFont typeface="Wingdings" panose="05000000000000000000" pitchFamily="2" charset="2"/>
              <a:buChar char="Ø"/>
            </a:pPr>
            <a:r>
              <a:rPr lang="en-US" sz="2400" dirty="0" smtClean="0"/>
              <a:t>Overseeing new infrastructure development</a:t>
            </a:r>
          </a:p>
          <a:p>
            <a:pPr>
              <a:buClrTx/>
              <a:buFont typeface="Wingdings" panose="05000000000000000000" pitchFamily="2" charset="2"/>
              <a:buChar char="Ø"/>
            </a:pPr>
            <a:r>
              <a:rPr lang="en-US" sz="2400" dirty="0" smtClean="0"/>
              <a:t>Ensuring safety of the water supply</a:t>
            </a:r>
          </a:p>
          <a:p>
            <a:pPr>
              <a:buClrTx/>
              <a:buFont typeface="Wingdings" panose="05000000000000000000" pitchFamily="2" charset="2"/>
              <a:buChar char="Ø"/>
            </a:pPr>
            <a:r>
              <a:rPr lang="en-US" sz="2400" dirty="0" smtClean="0"/>
              <a:t>Protecting public health and the environment</a:t>
            </a:r>
            <a:endParaRPr lang="en-US" sz="2400" dirty="0"/>
          </a:p>
          <a:p>
            <a:pPr marL="0" indent="0">
              <a:buNone/>
            </a:pPr>
            <a:endParaRPr lang="en-US" dirty="0"/>
          </a:p>
        </p:txBody>
      </p:sp>
    </p:spTree>
    <p:extLst>
      <p:ext uri="{BB962C8B-B14F-4D97-AF65-F5344CB8AC3E}">
        <p14:creationId xmlns:p14="http://schemas.microsoft.com/office/powerpoint/2010/main" val="1267841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9600" y="-11448"/>
            <a:ext cx="7188200" cy="6869448"/>
          </a:xfrm>
          <a:prstGeom prst="rect">
            <a:avLst/>
          </a:prstGeom>
        </p:spPr>
      </p:pic>
      <p:sp>
        <p:nvSpPr>
          <p:cNvPr id="2" name="Title 1"/>
          <p:cNvSpPr>
            <a:spLocks noGrp="1"/>
          </p:cNvSpPr>
          <p:nvPr>
            <p:ph type="title"/>
          </p:nvPr>
        </p:nvSpPr>
        <p:spPr>
          <a:xfrm>
            <a:off x="0" y="2508876"/>
            <a:ext cx="3390900" cy="914400"/>
          </a:xfrm>
        </p:spPr>
        <p:txBody>
          <a:bodyPr>
            <a:normAutofit/>
          </a:bodyPr>
          <a:lstStyle/>
          <a:p>
            <a:pPr algn="ctr"/>
            <a:r>
              <a:rPr lang="en-US" sz="4400" dirty="0" smtClean="0">
                <a:solidFill>
                  <a:schemeClr val="tx1"/>
                </a:solidFill>
              </a:rPr>
              <a:t>PROJECTS</a:t>
            </a:r>
            <a:endParaRPr lang="en-US" sz="4400" dirty="0">
              <a:solidFill>
                <a:schemeClr val="tx1"/>
              </a:solidFill>
            </a:endParaRPr>
          </a:p>
        </p:txBody>
      </p:sp>
    </p:spTree>
    <p:extLst>
      <p:ext uri="{BB962C8B-B14F-4D97-AF65-F5344CB8AC3E}">
        <p14:creationId xmlns:p14="http://schemas.microsoft.com/office/powerpoint/2010/main" val="1916904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4700" y="0"/>
            <a:ext cx="6273800" cy="850900"/>
          </a:xfrm>
        </p:spPr>
        <p:txBody>
          <a:bodyPr>
            <a:normAutofit/>
          </a:bodyPr>
          <a:lstStyle/>
          <a:p>
            <a:pPr algn="ctr"/>
            <a:r>
              <a:rPr lang="en-US" sz="4400" dirty="0" smtClean="0">
                <a:solidFill>
                  <a:schemeClr val="tx1"/>
                </a:solidFill>
              </a:rPr>
              <a:t>MUNICIPAL COURT</a:t>
            </a:r>
            <a:endParaRPr lang="en-US" sz="4400" dirty="0">
              <a:solidFill>
                <a:schemeClr val="tx1"/>
              </a:solidFill>
            </a:endParaRPr>
          </a:p>
        </p:txBody>
      </p:sp>
      <p:sp>
        <p:nvSpPr>
          <p:cNvPr id="3" name="Content Placeholder 2"/>
          <p:cNvSpPr>
            <a:spLocks noGrp="1"/>
          </p:cNvSpPr>
          <p:nvPr>
            <p:ph idx="1"/>
          </p:nvPr>
        </p:nvSpPr>
        <p:spPr>
          <a:xfrm>
            <a:off x="431800" y="1092200"/>
            <a:ext cx="9499600" cy="5448299"/>
          </a:xfrm>
        </p:spPr>
        <p:txBody>
          <a:bodyPr>
            <a:normAutofit fontScale="77500" lnSpcReduction="20000"/>
          </a:bodyPr>
          <a:lstStyle/>
          <a:p>
            <a:pPr marL="0" indent="0">
              <a:buNone/>
            </a:pPr>
            <a:r>
              <a:rPr lang="en-US" sz="4000" u="sng" dirty="0">
                <a:solidFill>
                  <a:schemeClr val="tx1"/>
                </a:solidFill>
              </a:rPr>
              <a:t>Court “By The Numbers” 2016</a:t>
            </a:r>
          </a:p>
          <a:p>
            <a:pPr marL="0" indent="0">
              <a:buNone/>
            </a:pPr>
            <a:endParaRPr lang="en-US" sz="3200" dirty="0">
              <a:solidFill>
                <a:schemeClr val="tx1"/>
              </a:solidFill>
            </a:endParaRPr>
          </a:p>
          <a:p>
            <a:pPr>
              <a:buClrTx/>
              <a:buFont typeface="Wingdings" panose="05000000000000000000" pitchFamily="2" charset="2"/>
              <a:buChar char="Ø"/>
            </a:pPr>
            <a:r>
              <a:rPr lang="en-US" sz="3200" dirty="0">
                <a:solidFill>
                  <a:schemeClr val="tx1"/>
                </a:solidFill>
              </a:rPr>
              <a:t>Court session are on Tuesday mornings and all day Wednesdays; jury trails are on the 4</a:t>
            </a:r>
            <a:r>
              <a:rPr lang="en-US" sz="3200" baseline="30000" dirty="0">
                <a:solidFill>
                  <a:schemeClr val="tx1"/>
                </a:solidFill>
              </a:rPr>
              <a:t>th</a:t>
            </a:r>
            <a:r>
              <a:rPr lang="en-US" sz="3200" dirty="0">
                <a:solidFill>
                  <a:schemeClr val="tx1"/>
                </a:solidFill>
              </a:rPr>
              <a:t> Friday.</a:t>
            </a:r>
          </a:p>
          <a:p>
            <a:pPr>
              <a:buClrTx/>
              <a:buFont typeface="Wingdings" panose="05000000000000000000" pitchFamily="2" charset="2"/>
              <a:buChar char="Ø"/>
            </a:pPr>
            <a:r>
              <a:rPr lang="en-US" sz="3200" dirty="0">
                <a:solidFill>
                  <a:schemeClr val="tx1"/>
                </a:solidFill>
              </a:rPr>
              <a:t>In 2016 the court processed 3277 citations from the Monroe Police Department: 2721 civil infractions, 118 criminal traffic misdemeanors, 382 non traffic misdemeanors, and 56 parking violations. </a:t>
            </a:r>
          </a:p>
          <a:p>
            <a:pPr>
              <a:buClrTx/>
              <a:buFont typeface="Wingdings" panose="05000000000000000000" pitchFamily="2" charset="2"/>
              <a:buChar char="Ø"/>
            </a:pPr>
            <a:r>
              <a:rPr lang="en-US" sz="3200" dirty="0">
                <a:solidFill>
                  <a:schemeClr val="tx1"/>
                </a:solidFill>
              </a:rPr>
              <a:t>Judge Rozzano signed 27 search warrants for law enforcement.</a:t>
            </a:r>
          </a:p>
          <a:p>
            <a:pPr>
              <a:buClrTx/>
              <a:buFont typeface="Wingdings" panose="05000000000000000000" pitchFamily="2" charset="2"/>
              <a:buChar char="Ø"/>
            </a:pPr>
            <a:r>
              <a:rPr lang="en-US" sz="3200" dirty="0">
                <a:solidFill>
                  <a:schemeClr val="tx1"/>
                </a:solidFill>
              </a:rPr>
              <a:t>In the first quarter of 2017 – 193 cases were heard via video court</a:t>
            </a:r>
          </a:p>
          <a:p>
            <a:pPr>
              <a:buClrTx/>
              <a:buFont typeface="Wingdings" panose="05000000000000000000" pitchFamily="2" charset="2"/>
              <a:buChar char="Ø"/>
            </a:pPr>
            <a:r>
              <a:rPr lang="en-US" sz="3200" dirty="0">
                <a:solidFill>
                  <a:schemeClr val="tx1"/>
                </a:solidFill>
              </a:rPr>
              <a:t>Court staff currently monitors 350 post conviction cases for sentence compliance yearly.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313" t="13704" r="17188" b="5926"/>
          <a:stretch/>
        </p:blipFill>
        <p:spPr>
          <a:xfrm>
            <a:off x="8115358" y="234401"/>
            <a:ext cx="3632083" cy="2432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212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00" y="0"/>
            <a:ext cx="7277100" cy="825500"/>
          </a:xfrm>
        </p:spPr>
        <p:txBody>
          <a:bodyPr>
            <a:normAutofit/>
          </a:bodyPr>
          <a:lstStyle/>
          <a:p>
            <a:pPr algn="ctr"/>
            <a:r>
              <a:rPr lang="en-US" sz="4400" dirty="0">
                <a:solidFill>
                  <a:schemeClr val="tx1"/>
                </a:solidFill>
              </a:rPr>
              <a:t>MUNICIPAL COURT</a:t>
            </a:r>
            <a:endParaRPr lang="en-US" sz="4400" dirty="0"/>
          </a:p>
        </p:txBody>
      </p:sp>
      <p:sp>
        <p:nvSpPr>
          <p:cNvPr id="3" name="Content Placeholder 2"/>
          <p:cNvSpPr>
            <a:spLocks noGrp="1"/>
          </p:cNvSpPr>
          <p:nvPr>
            <p:ph idx="1"/>
          </p:nvPr>
        </p:nvSpPr>
        <p:spPr>
          <a:xfrm>
            <a:off x="389467" y="939800"/>
            <a:ext cx="9368366" cy="5040311"/>
          </a:xfrm>
        </p:spPr>
        <p:txBody>
          <a:bodyPr>
            <a:normAutofit/>
          </a:bodyPr>
          <a:lstStyle/>
          <a:p>
            <a:pPr marL="0" indent="0">
              <a:buNone/>
            </a:pPr>
            <a:r>
              <a:rPr lang="en-US" sz="3200" u="sng" dirty="0" smtClean="0">
                <a:solidFill>
                  <a:schemeClr val="tx1"/>
                </a:solidFill>
              </a:rPr>
              <a:t>Court - Looking </a:t>
            </a:r>
            <a:r>
              <a:rPr lang="en-US" sz="3200" u="sng" dirty="0">
                <a:solidFill>
                  <a:schemeClr val="tx1"/>
                </a:solidFill>
              </a:rPr>
              <a:t>A</a:t>
            </a:r>
            <a:r>
              <a:rPr lang="en-US" sz="3200" u="sng" dirty="0" smtClean="0">
                <a:solidFill>
                  <a:schemeClr val="tx1"/>
                </a:solidFill>
              </a:rPr>
              <a:t>head </a:t>
            </a:r>
            <a:r>
              <a:rPr lang="en-US" sz="3200" u="sng" dirty="0">
                <a:solidFill>
                  <a:schemeClr val="tx1"/>
                </a:solidFill>
              </a:rPr>
              <a:t>I</a:t>
            </a:r>
            <a:r>
              <a:rPr lang="en-US" sz="3200" u="sng" dirty="0" smtClean="0">
                <a:solidFill>
                  <a:schemeClr val="tx1"/>
                </a:solidFill>
              </a:rPr>
              <a:t>nto </a:t>
            </a:r>
            <a:r>
              <a:rPr lang="en-US" sz="3200" u="sng" dirty="0">
                <a:solidFill>
                  <a:schemeClr val="tx1"/>
                </a:solidFill>
              </a:rPr>
              <a:t>2017 </a:t>
            </a:r>
          </a:p>
          <a:p>
            <a:pPr marL="0" indent="0">
              <a:buNone/>
            </a:pPr>
            <a:endParaRPr lang="en-US" sz="1400" dirty="0">
              <a:solidFill>
                <a:schemeClr val="tx1"/>
              </a:solidFill>
            </a:endParaRPr>
          </a:p>
          <a:p>
            <a:pPr>
              <a:buClrTx/>
              <a:buFont typeface="Wingdings" panose="05000000000000000000" pitchFamily="2" charset="2"/>
              <a:buChar char="Ø"/>
            </a:pPr>
            <a:r>
              <a:rPr lang="en-US" sz="2400" dirty="0">
                <a:solidFill>
                  <a:schemeClr val="tx1"/>
                </a:solidFill>
              </a:rPr>
              <a:t>Continue to utilize alternative sentencing programs with the goal of reintegrating individuals back into productive members of society:</a:t>
            </a:r>
          </a:p>
          <a:p>
            <a:pPr lvl="1">
              <a:buClrTx/>
              <a:buFont typeface="Arial" panose="020B0604020202020204" pitchFamily="34" charset="0"/>
              <a:buChar char="•"/>
            </a:pPr>
            <a:r>
              <a:rPr lang="en-US" sz="2400" dirty="0">
                <a:solidFill>
                  <a:schemeClr val="tx1"/>
                </a:solidFill>
              </a:rPr>
              <a:t>Community service in lieu of jail time or towards legal financial obligations</a:t>
            </a:r>
          </a:p>
          <a:p>
            <a:pPr lvl="1">
              <a:buClrTx/>
              <a:buFont typeface="Arial" panose="020B0604020202020204" pitchFamily="34" charset="0"/>
              <a:buChar char="•"/>
            </a:pPr>
            <a:r>
              <a:rPr lang="en-US" sz="2400" dirty="0">
                <a:solidFill>
                  <a:schemeClr val="tx1"/>
                </a:solidFill>
              </a:rPr>
              <a:t>GED completion for credit towards legal financial obligations</a:t>
            </a:r>
          </a:p>
          <a:p>
            <a:pPr>
              <a:buClrTx/>
              <a:buFont typeface="Wingdings" panose="05000000000000000000" pitchFamily="2" charset="2"/>
              <a:buChar char="Ø"/>
            </a:pPr>
            <a:r>
              <a:rPr lang="en-US" sz="2400" dirty="0" smtClean="0">
                <a:solidFill>
                  <a:schemeClr val="tx1"/>
                </a:solidFill>
              </a:rPr>
              <a:t>Establish a volunteer run veteran’s court</a:t>
            </a:r>
          </a:p>
          <a:p>
            <a:pPr>
              <a:buClrTx/>
              <a:buFont typeface="Wingdings" panose="05000000000000000000" pitchFamily="2" charset="2"/>
              <a:buChar char="Ø"/>
            </a:pPr>
            <a:r>
              <a:rPr lang="en-US" sz="2400" dirty="0" smtClean="0">
                <a:solidFill>
                  <a:schemeClr val="tx1"/>
                </a:solidFill>
              </a:rPr>
              <a:t>Investigate other community based court programs to encourage civic growth and reduce repeat offenders</a:t>
            </a:r>
          </a:p>
        </p:txBody>
      </p:sp>
    </p:spTree>
    <p:extLst>
      <p:ext uri="{BB962C8B-B14F-4D97-AF65-F5344CB8AC3E}">
        <p14:creationId xmlns:p14="http://schemas.microsoft.com/office/powerpoint/2010/main" val="3488427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4613" y="159821"/>
            <a:ext cx="8665461" cy="5974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986626" y="6134100"/>
            <a:ext cx="8161433" cy="977900"/>
          </a:xfrm>
        </p:spPr>
        <p:txBody>
          <a:bodyPr>
            <a:normAutofit/>
          </a:bodyPr>
          <a:lstStyle/>
          <a:p>
            <a:pPr algn="ctr"/>
            <a:r>
              <a:rPr lang="en-US" sz="4400" dirty="0" smtClean="0">
                <a:solidFill>
                  <a:schemeClr val="tx1"/>
                </a:solidFill>
              </a:rPr>
              <a:t>PARKS AND RECREATION</a:t>
            </a:r>
            <a:endParaRPr lang="en-US" sz="4400" dirty="0">
              <a:solidFill>
                <a:schemeClr val="tx1"/>
              </a:solidFill>
            </a:endParaRPr>
          </a:p>
        </p:txBody>
      </p:sp>
    </p:spTree>
    <p:extLst>
      <p:ext uri="{BB962C8B-B14F-4D97-AF65-F5344CB8AC3E}">
        <p14:creationId xmlns:p14="http://schemas.microsoft.com/office/powerpoint/2010/main" val="27946955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416" y="0"/>
            <a:ext cx="8128001" cy="850900"/>
          </a:xfrm>
        </p:spPr>
        <p:txBody>
          <a:bodyPr>
            <a:normAutofit/>
          </a:bodyPr>
          <a:lstStyle/>
          <a:p>
            <a:pPr algn="ctr"/>
            <a:r>
              <a:rPr lang="en-US" sz="4400" dirty="0">
                <a:solidFill>
                  <a:schemeClr val="tx1"/>
                </a:solidFill>
              </a:rPr>
              <a:t>PARKS </a:t>
            </a:r>
            <a:r>
              <a:rPr lang="en-US" sz="4400" dirty="0" smtClean="0">
                <a:solidFill>
                  <a:schemeClr val="tx1"/>
                </a:solidFill>
              </a:rPr>
              <a:t>AND </a:t>
            </a:r>
            <a:r>
              <a:rPr lang="en-US" sz="4400" dirty="0">
                <a:solidFill>
                  <a:schemeClr val="tx1"/>
                </a:solidFill>
              </a:rPr>
              <a:t>RECREATION</a:t>
            </a:r>
          </a:p>
        </p:txBody>
      </p:sp>
      <p:sp>
        <p:nvSpPr>
          <p:cNvPr id="3" name="Content Placeholder 2"/>
          <p:cNvSpPr>
            <a:spLocks noGrp="1"/>
          </p:cNvSpPr>
          <p:nvPr>
            <p:ph idx="1"/>
          </p:nvPr>
        </p:nvSpPr>
        <p:spPr>
          <a:xfrm>
            <a:off x="232834" y="1601789"/>
            <a:ext cx="9673166" cy="3880773"/>
          </a:xfrm>
        </p:spPr>
        <p:txBody>
          <a:bodyPr>
            <a:normAutofit/>
          </a:bodyPr>
          <a:lstStyle/>
          <a:p>
            <a:pPr marL="0" indent="0">
              <a:buNone/>
            </a:pPr>
            <a:r>
              <a:rPr lang="en-US" sz="3200" u="sng" dirty="0">
                <a:solidFill>
                  <a:schemeClr val="tx1"/>
                </a:solidFill>
              </a:rPr>
              <a:t>2016 </a:t>
            </a:r>
            <a:r>
              <a:rPr lang="en-US" sz="3200" u="sng" dirty="0" smtClean="0">
                <a:solidFill>
                  <a:schemeClr val="tx1"/>
                </a:solidFill>
              </a:rPr>
              <a:t>ACCOMPLISHMENTS</a:t>
            </a:r>
          </a:p>
          <a:p>
            <a:pPr marL="0" indent="0">
              <a:buNone/>
            </a:pPr>
            <a:endParaRPr lang="en-US" sz="1200" u="sng" dirty="0">
              <a:solidFill>
                <a:schemeClr val="tx1"/>
              </a:solidFill>
            </a:endParaRPr>
          </a:p>
          <a:p>
            <a:pPr>
              <a:buClrTx/>
              <a:buFont typeface="Wingdings" panose="05000000000000000000" pitchFamily="2" charset="2"/>
              <a:buChar char="Ø"/>
            </a:pPr>
            <a:r>
              <a:rPr lang="en-US" sz="2400" dirty="0" smtClean="0">
                <a:solidFill>
                  <a:schemeClr val="tx1"/>
                </a:solidFill>
              </a:rPr>
              <a:t>Parks and Trails Maintenance</a:t>
            </a:r>
          </a:p>
          <a:p>
            <a:pPr>
              <a:buClrTx/>
              <a:buFont typeface="Wingdings" panose="05000000000000000000" pitchFamily="2" charset="2"/>
              <a:buChar char="Ø"/>
            </a:pPr>
            <a:r>
              <a:rPr lang="en-US" sz="2400" dirty="0" smtClean="0">
                <a:solidFill>
                  <a:schemeClr val="tx1"/>
                </a:solidFill>
              </a:rPr>
              <a:t>Community Events that Promote Tourism and their Economic Impact</a:t>
            </a:r>
          </a:p>
          <a:p>
            <a:pPr>
              <a:buClrTx/>
              <a:buFont typeface="Wingdings" panose="05000000000000000000" pitchFamily="2" charset="2"/>
              <a:buChar char="Ø"/>
            </a:pPr>
            <a:r>
              <a:rPr lang="en-US" sz="2400" dirty="0" smtClean="0">
                <a:solidFill>
                  <a:schemeClr val="tx1"/>
                </a:solidFill>
              </a:rPr>
              <a:t>Volunteer Programs</a:t>
            </a:r>
          </a:p>
          <a:p>
            <a:pPr>
              <a:buClrTx/>
              <a:buFont typeface="Wingdings" panose="05000000000000000000" pitchFamily="2" charset="2"/>
              <a:buChar char="Ø"/>
            </a:pPr>
            <a:r>
              <a:rPr lang="en-US" sz="2400" dirty="0" smtClean="0">
                <a:solidFill>
                  <a:schemeClr val="tx1"/>
                </a:solidFill>
              </a:rPr>
              <a:t>Projects, Grants &amp; Partnerships</a:t>
            </a:r>
            <a:endParaRPr lang="en-US" sz="2400" dirty="0">
              <a:solidFill>
                <a:schemeClr val="tx1"/>
              </a:solidFill>
            </a:endParaRPr>
          </a:p>
        </p:txBody>
      </p:sp>
    </p:spTree>
    <p:extLst>
      <p:ext uri="{BB962C8B-B14F-4D97-AF65-F5344CB8AC3E}">
        <p14:creationId xmlns:p14="http://schemas.microsoft.com/office/powerpoint/2010/main" val="669189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468" y="0"/>
            <a:ext cx="8204200" cy="812800"/>
          </a:xfrm>
        </p:spPr>
        <p:txBody>
          <a:bodyPr>
            <a:normAutofit/>
          </a:bodyPr>
          <a:lstStyle/>
          <a:p>
            <a:pPr algn="ctr"/>
            <a:r>
              <a:rPr lang="en-US" sz="4400" dirty="0">
                <a:solidFill>
                  <a:schemeClr val="tx1"/>
                </a:solidFill>
              </a:rPr>
              <a:t>PARKS AND RECREATION</a:t>
            </a:r>
            <a:endParaRPr lang="en-US" sz="4400" dirty="0"/>
          </a:p>
        </p:txBody>
      </p:sp>
      <p:sp>
        <p:nvSpPr>
          <p:cNvPr id="3" name="Content Placeholder 2"/>
          <p:cNvSpPr>
            <a:spLocks noGrp="1"/>
          </p:cNvSpPr>
          <p:nvPr>
            <p:ph idx="1"/>
          </p:nvPr>
        </p:nvSpPr>
        <p:spPr>
          <a:xfrm>
            <a:off x="164485" y="1169989"/>
            <a:ext cx="9622366" cy="4100511"/>
          </a:xfrm>
        </p:spPr>
        <p:txBody>
          <a:bodyPr>
            <a:normAutofit/>
          </a:bodyPr>
          <a:lstStyle/>
          <a:p>
            <a:pPr marL="0" indent="0">
              <a:buNone/>
            </a:pPr>
            <a:r>
              <a:rPr lang="en-US" sz="3200" u="sng" dirty="0">
                <a:solidFill>
                  <a:schemeClr val="tx1"/>
                </a:solidFill>
              </a:rPr>
              <a:t>NEW FOR </a:t>
            </a:r>
            <a:r>
              <a:rPr lang="en-US" sz="3200" u="sng" dirty="0" smtClean="0">
                <a:solidFill>
                  <a:schemeClr val="tx1"/>
                </a:solidFill>
              </a:rPr>
              <a:t>2017</a:t>
            </a:r>
          </a:p>
          <a:p>
            <a:pPr marL="0" indent="0">
              <a:buNone/>
            </a:pPr>
            <a:endParaRPr lang="en-US" sz="1400" u="sng" dirty="0">
              <a:solidFill>
                <a:schemeClr val="tx1"/>
              </a:solidFill>
            </a:endParaRPr>
          </a:p>
          <a:p>
            <a:pPr>
              <a:buClrTx/>
              <a:buFont typeface="Wingdings" panose="05000000000000000000" pitchFamily="2" charset="2"/>
              <a:buChar char="Ø"/>
            </a:pPr>
            <a:r>
              <a:rPr lang="en-US" sz="2400" dirty="0">
                <a:solidFill>
                  <a:schemeClr val="tx1"/>
                </a:solidFill>
              </a:rPr>
              <a:t>Parks and Trails Maintenance</a:t>
            </a:r>
          </a:p>
          <a:p>
            <a:pPr>
              <a:buClrTx/>
              <a:buFont typeface="Wingdings" panose="05000000000000000000" pitchFamily="2" charset="2"/>
              <a:buChar char="Ø"/>
            </a:pPr>
            <a:r>
              <a:rPr lang="en-US" sz="2400" dirty="0">
                <a:solidFill>
                  <a:schemeClr val="tx1"/>
                </a:solidFill>
              </a:rPr>
              <a:t>Community Events that Promote Tourism and their Economic Impact</a:t>
            </a:r>
          </a:p>
          <a:p>
            <a:pPr>
              <a:buClrTx/>
              <a:buFont typeface="Wingdings" panose="05000000000000000000" pitchFamily="2" charset="2"/>
              <a:buChar char="Ø"/>
            </a:pPr>
            <a:r>
              <a:rPr lang="en-US" sz="2400" dirty="0">
                <a:solidFill>
                  <a:schemeClr val="tx1"/>
                </a:solidFill>
              </a:rPr>
              <a:t>Volunteer Programs</a:t>
            </a:r>
          </a:p>
          <a:p>
            <a:pPr>
              <a:buClrTx/>
              <a:buFont typeface="Wingdings" panose="05000000000000000000" pitchFamily="2" charset="2"/>
              <a:buChar char="Ø"/>
            </a:pPr>
            <a:r>
              <a:rPr lang="en-US" sz="2400" dirty="0">
                <a:solidFill>
                  <a:schemeClr val="tx1"/>
                </a:solidFill>
              </a:rPr>
              <a:t>Projects, Grants &amp; Partnerships</a:t>
            </a:r>
          </a:p>
          <a:p>
            <a:pPr>
              <a:buClrTx/>
              <a:buFont typeface="Wingdings" panose="05000000000000000000" pitchFamily="2" charset="2"/>
              <a:buChar char="Ø"/>
            </a:pPr>
            <a:endParaRPr lang="en-US" sz="2400" dirty="0">
              <a:solidFill>
                <a:schemeClr val="tx1"/>
              </a:solidFill>
            </a:endParaRPr>
          </a:p>
        </p:txBody>
      </p:sp>
    </p:spTree>
    <p:extLst>
      <p:ext uri="{BB962C8B-B14F-4D97-AF65-F5344CB8AC3E}">
        <p14:creationId xmlns:p14="http://schemas.microsoft.com/office/powerpoint/2010/main" val="1335009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572500" cy="914400"/>
          </a:xfrm>
        </p:spPr>
        <p:txBody>
          <a:bodyPr>
            <a:normAutofit fontScale="90000"/>
          </a:bodyPr>
          <a:lstStyle/>
          <a:p>
            <a:pPr algn="ctr"/>
            <a:r>
              <a:rPr lang="en-US" sz="4400" dirty="0">
                <a:solidFill>
                  <a:schemeClr val="tx1"/>
                </a:solidFill>
              </a:rPr>
              <a:t>CITY </a:t>
            </a:r>
            <a:r>
              <a:rPr lang="en-US" sz="4400" dirty="0" smtClean="0">
                <a:solidFill>
                  <a:schemeClr val="tx1"/>
                </a:solidFill>
              </a:rPr>
              <a:t>COUNCIL</a:t>
            </a:r>
            <a:br>
              <a:rPr lang="en-US" sz="4400" dirty="0" smtClean="0">
                <a:solidFill>
                  <a:schemeClr val="tx1"/>
                </a:solidFill>
              </a:rPr>
            </a:br>
            <a:r>
              <a:rPr lang="en-US" dirty="0" smtClean="0">
                <a:solidFill>
                  <a:schemeClr val="tx1"/>
                </a:solidFill>
              </a:rPr>
              <a:t>Contact: councilmembers@monroewa.gov</a:t>
            </a:r>
            <a:endParaRPr lang="en-US" sz="4400" dirty="0">
              <a:solidFill>
                <a:schemeClr val="tx1"/>
              </a:solidFill>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294" r="5473"/>
          <a:stretch/>
        </p:blipFill>
        <p:spPr>
          <a:xfrm>
            <a:off x="445449" y="1126309"/>
            <a:ext cx="1648406" cy="2011180"/>
          </a:xfrm>
          <a:prstGeom prst="rect">
            <a:avLst/>
          </a:prstGeom>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99" r="5447"/>
          <a:stretch/>
        </p:blipFill>
        <p:spPr bwMode="auto">
          <a:xfrm>
            <a:off x="3242859" y="1165120"/>
            <a:ext cx="1784623" cy="201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5522" y="1167826"/>
            <a:ext cx="1713230" cy="201118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4497" y="1170013"/>
            <a:ext cx="1620163" cy="201118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33839" t="11190" r="45252" b="52509"/>
          <a:stretch/>
        </p:blipFill>
        <p:spPr>
          <a:xfrm>
            <a:off x="1770231" y="3930717"/>
            <a:ext cx="1746760" cy="199035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4086" y="3962071"/>
            <a:ext cx="1800213" cy="1970044"/>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r="6217"/>
          <a:stretch/>
        </p:blipFill>
        <p:spPr>
          <a:xfrm>
            <a:off x="7611395" y="3942296"/>
            <a:ext cx="1822219" cy="1990357"/>
          </a:xfrm>
          <a:prstGeom prst="rect">
            <a:avLst/>
          </a:prstGeom>
        </p:spPr>
      </p:pic>
      <p:sp>
        <p:nvSpPr>
          <p:cNvPr id="13" name="TextBox 12"/>
          <p:cNvSpPr txBox="1"/>
          <p:nvPr/>
        </p:nvSpPr>
        <p:spPr>
          <a:xfrm>
            <a:off x="332576" y="3137490"/>
            <a:ext cx="2200637" cy="830997"/>
          </a:xfrm>
          <a:prstGeom prst="rect">
            <a:avLst/>
          </a:prstGeom>
          <a:noFill/>
        </p:spPr>
        <p:txBody>
          <a:bodyPr wrap="square" rtlCol="0">
            <a:spAutoFit/>
          </a:bodyPr>
          <a:lstStyle/>
          <a:p>
            <a:r>
              <a:rPr lang="en-US" sz="2400" dirty="0" smtClean="0"/>
              <a:t>Kevin Hanford</a:t>
            </a:r>
          </a:p>
          <a:p>
            <a:r>
              <a:rPr lang="en-US" sz="2400" dirty="0" smtClean="0"/>
              <a:t>Position 1</a:t>
            </a:r>
            <a:endParaRPr lang="en-US" sz="2400" dirty="0"/>
          </a:p>
        </p:txBody>
      </p:sp>
      <p:sp>
        <p:nvSpPr>
          <p:cNvPr id="14" name="TextBox 13"/>
          <p:cNvSpPr txBox="1"/>
          <p:nvPr/>
        </p:nvSpPr>
        <p:spPr>
          <a:xfrm>
            <a:off x="3086099" y="3137489"/>
            <a:ext cx="2311400" cy="830997"/>
          </a:xfrm>
          <a:prstGeom prst="rect">
            <a:avLst/>
          </a:prstGeom>
          <a:noFill/>
        </p:spPr>
        <p:txBody>
          <a:bodyPr wrap="square" rtlCol="0">
            <a:spAutoFit/>
          </a:bodyPr>
          <a:lstStyle/>
          <a:p>
            <a:r>
              <a:rPr lang="en-US" sz="2400" dirty="0" smtClean="0"/>
              <a:t>Patsy </a:t>
            </a:r>
            <a:r>
              <a:rPr lang="en-US" sz="2400" dirty="0" err="1" smtClean="0"/>
              <a:t>Cudaback</a:t>
            </a:r>
            <a:endParaRPr lang="en-US" sz="2400" dirty="0" smtClean="0"/>
          </a:p>
          <a:p>
            <a:r>
              <a:rPr lang="en-US" sz="2400" dirty="0" smtClean="0"/>
              <a:t>Position 2</a:t>
            </a:r>
            <a:endParaRPr lang="en-US" sz="2400" dirty="0"/>
          </a:p>
        </p:txBody>
      </p:sp>
      <p:sp>
        <p:nvSpPr>
          <p:cNvPr id="15" name="TextBox 14"/>
          <p:cNvSpPr txBox="1"/>
          <p:nvPr/>
        </p:nvSpPr>
        <p:spPr>
          <a:xfrm>
            <a:off x="6055395" y="3149317"/>
            <a:ext cx="2349500" cy="830997"/>
          </a:xfrm>
          <a:prstGeom prst="rect">
            <a:avLst/>
          </a:prstGeom>
          <a:noFill/>
        </p:spPr>
        <p:txBody>
          <a:bodyPr wrap="square" rtlCol="0">
            <a:spAutoFit/>
          </a:bodyPr>
          <a:lstStyle/>
          <a:p>
            <a:r>
              <a:rPr lang="en-US" sz="2400" dirty="0" smtClean="0"/>
              <a:t>Jeff Rasmussen</a:t>
            </a:r>
          </a:p>
          <a:p>
            <a:r>
              <a:rPr lang="en-US" sz="2400" dirty="0" smtClean="0"/>
              <a:t>Position 3</a:t>
            </a:r>
            <a:endParaRPr lang="en-US" sz="2400" dirty="0"/>
          </a:p>
        </p:txBody>
      </p:sp>
      <p:sp>
        <p:nvSpPr>
          <p:cNvPr id="16" name="TextBox 15"/>
          <p:cNvSpPr txBox="1"/>
          <p:nvPr/>
        </p:nvSpPr>
        <p:spPr>
          <a:xfrm>
            <a:off x="8919679" y="3149317"/>
            <a:ext cx="1889801" cy="830997"/>
          </a:xfrm>
          <a:prstGeom prst="rect">
            <a:avLst/>
          </a:prstGeom>
          <a:noFill/>
        </p:spPr>
        <p:txBody>
          <a:bodyPr wrap="square" rtlCol="0">
            <a:spAutoFit/>
          </a:bodyPr>
          <a:lstStyle/>
          <a:p>
            <a:r>
              <a:rPr lang="en-US" sz="2400" dirty="0" smtClean="0"/>
              <a:t>Jim Kamp</a:t>
            </a:r>
          </a:p>
          <a:p>
            <a:r>
              <a:rPr lang="en-US" sz="2400" dirty="0" smtClean="0"/>
              <a:t>Position 4</a:t>
            </a:r>
            <a:endParaRPr lang="en-US" sz="2400" dirty="0"/>
          </a:p>
        </p:txBody>
      </p:sp>
      <p:sp>
        <p:nvSpPr>
          <p:cNvPr id="17" name="TextBox 16"/>
          <p:cNvSpPr txBox="1"/>
          <p:nvPr/>
        </p:nvSpPr>
        <p:spPr>
          <a:xfrm>
            <a:off x="1770231" y="5921075"/>
            <a:ext cx="1746760" cy="830997"/>
          </a:xfrm>
          <a:prstGeom prst="rect">
            <a:avLst/>
          </a:prstGeom>
          <a:noFill/>
        </p:spPr>
        <p:txBody>
          <a:bodyPr wrap="square" rtlCol="0">
            <a:spAutoFit/>
          </a:bodyPr>
          <a:lstStyle/>
          <a:p>
            <a:r>
              <a:rPr lang="en-US" sz="2400" dirty="0" smtClean="0"/>
              <a:t>Ed Davis</a:t>
            </a:r>
          </a:p>
          <a:p>
            <a:r>
              <a:rPr lang="en-US" sz="2400" dirty="0" smtClean="0"/>
              <a:t>Position 5</a:t>
            </a:r>
            <a:endParaRPr lang="en-US" sz="2400" dirty="0"/>
          </a:p>
        </p:txBody>
      </p:sp>
      <p:sp>
        <p:nvSpPr>
          <p:cNvPr id="18" name="TextBox 17"/>
          <p:cNvSpPr txBox="1"/>
          <p:nvPr/>
        </p:nvSpPr>
        <p:spPr>
          <a:xfrm>
            <a:off x="4486287" y="5913872"/>
            <a:ext cx="2155812" cy="830997"/>
          </a:xfrm>
          <a:prstGeom prst="rect">
            <a:avLst/>
          </a:prstGeom>
          <a:noFill/>
        </p:spPr>
        <p:txBody>
          <a:bodyPr wrap="square" rtlCol="0">
            <a:spAutoFit/>
          </a:bodyPr>
          <a:lstStyle/>
          <a:p>
            <a:r>
              <a:rPr lang="en-US" sz="2400" dirty="0" smtClean="0"/>
              <a:t>Jason Gamble</a:t>
            </a:r>
          </a:p>
          <a:p>
            <a:r>
              <a:rPr lang="en-US" sz="2400" dirty="0" smtClean="0"/>
              <a:t>Position 6</a:t>
            </a:r>
            <a:endParaRPr lang="en-US" sz="2400" dirty="0"/>
          </a:p>
        </p:txBody>
      </p:sp>
      <p:sp>
        <p:nvSpPr>
          <p:cNvPr id="19" name="TextBox 18"/>
          <p:cNvSpPr txBox="1"/>
          <p:nvPr/>
        </p:nvSpPr>
        <p:spPr>
          <a:xfrm>
            <a:off x="7611395" y="5927741"/>
            <a:ext cx="2253185" cy="830997"/>
          </a:xfrm>
          <a:prstGeom prst="rect">
            <a:avLst/>
          </a:prstGeom>
          <a:noFill/>
        </p:spPr>
        <p:txBody>
          <a:bodyPr wrap="square" rtlCol="0">
            <a:spAutoFit/>
          </a:bodyPr>
          <a:lstStyle/>
          <a:p>
            <a:r>
              <a:rPr lang="en-US" sz="2400" dirty="0" smtClean="0"/>
              <a:t>Kirk </a:t>
            </a:r>
            <a:r>
              <a:rPr lang="en-US" sz="2400" dirty="0" err="1" smtClean="0"/>
              <a:t>Scarboro</a:t>
            </a:r>
            <a:endParaRPr lang="en-US" sz="2400" dirty="0" smtClean="0"/>
          </a:p>
          <a:p>
            <a:r>
              <a:rPr lang="en-US" sz="2400" dirty="0" smtClean="0"/>
              <a:t>Position 7</a:t>
            </a:r>
            <a:endParaRPr lang="en-US" sz="2400" dirty="0"/>
          </a:p>
        </p:txBody>
      </p:sp>
    </p:spTree>
    <p:extLst>
      <p:ext uri="{BB962C8B-B14F-4D97-AF65-F5344CB8AC3E}">
        <p14:creationId xmlns:p14="http://schemas.microsoft.com/office/powerpoint/2010/main" val="1922703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60" y="506018"/>
            <a:ext cx="6274140" cy="3529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stretch>
            <a:fillRect/>
          </a:stretch>
        </p:blipFill>
        <p:spPr>
          <a:xfrm>
            <a:off x="6934413" y="1485900"/>
            <a:ext cx="2865368" cy="4900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8930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58025" y="4167664"/>
            <a:ext cx="6577347" cy="266302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731" t="6296" r="6642" b="7778"/>
          <a:stretch/>
        </p:blipFill>
        <p:spPr>
          <a:xfrm rot="16200000">
            <a:off x="3393069" y="618121"/>
            <a:ext cx="3907258" cy="3111500"/>
          </a:xfrm>
          <a:prstGeom prst="rect">
            <a:avLst/>
          </a:prstGeom>
        </p:spPr>
      </p:pic>
    </p:spTree>
    <p:extLst>
      <p:ext uri="{BB962C8B-B14F-4D97-AF65-F5344CB8AC3E}">
        <p14:creationId xmlns:p14="http://schemas.microsoft.com/office/powerpoint/2010/main" val="1990109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925" y="0"/>
            <a:ext cx="8596668" cy="889000"/>
          </a:xfrm>
        </p:spPr>
        <p:txBody>
          <a:bodyPr>
            <a:normAutofit/>
          </a:bodyPr>
          <a:lstStyle/>
          <a:p>
            <a:pPr algn="ctr"/>
            <a:r>
              <a:rPr lang="en-US" sz="4800" dirty="0" smtClean="0">
                <a:solidFill>
                  <a:schemeClr val="tx1"/>
                </a:solidFill>
              </a:rPr>
              <a:t>ADMINISTRATION</a:t>
            </a:r>
            <a:endParaRPr lang="en-US" sz="4800" dirty="0">
              <a:solidFill>
                <a:schemeClr val="tx1"/>
              </a:solidFill>
            </a:endParaRPr>
          </a:p>
        </p:txBody>
      </p:sp>
      <p:sp>
        <p:nvSpPr>
          <p:cNvPr id="3" name="TextBox 2"/>
          <p:cNvSpPr txBox="1"/>
          <p:nvPr/>
        </p:nvSpPr>
        <p:spPr>
          <a:xfrm>
            <a:off x="600518" y="762000"/>
            <a:ext cx="9305482" cy="5170646"/>
          </a:xfrm>
          <a:prstGeom prst="rect">
            <a:avLst/>
          </a:prstGeom>
          <a:noFill/>
        </p:spPr>
        <p:txBody>
          <a:bodyPr wrap="square" rtlCol="0">
            <a:spAutoFit/>
          </a:bodyPr>
          <a:lstStyle/>
          <a:p>
            <a:r>
              <a:rPr lang="en-US" sz="2400" u="sng" dirty="0" smtClean="0"/>
              <a:t>CITY ADMINISTRATOR</a:t>
            </a:r>
          </a:p>
          <a:p>
            <a:endParaRPr lang="en-US" sz="2400" u="sng" dirty="0" smtClean="0"/>
          </a:p>
          <a:p>
            <a:pPr marL="285750" indent="-285750">
              <a:buFont typeface="Wingdings" panose="05000000000000000000" pitchFamily="2" charset="2"/>
              <a:buChar char="Ø"/>
            </a:pPr>
            <a:r>
              <a:rPr lang="en-US" sz="2400" dirty="0" smtClean="0"/>
              <a:t>Monitoring Revenues and Expenditures and managing the annual budget</a:t>
            </a:r>
          </a:p>
          <a:p>
            <a:pPr marL="285750" indent="-285750">
              <a:buFont typeface="Wingdings" panose="05000000000000000000" pitchFamily="2" charset="2"/>
              <a:buChar char="Ø"/>
            </a:pPr>
            <a:r>
              <a:rPr lang="en-US" sz="2400" dirty="0" smtClean="0"/>
              <a:t>Managing the day-to-day operation of all City services</a:t>
            </a:r>
          </a:p>
          <a:p>
            <a:pPr marL="285750" indent="-285750">
              <a:buFont typeface="Wingdings" panose="05000000000000000000" pitchFamily="2" charset="2"/>
              <a:buChar char="Ø"/>
            </a:pPr>
            <a:r>
              <a:rPr lang="en-US" sz="2400" dirty="0" smtClean="0"/>
              <a:t>Ensures Mayor and City Council are fully and adequately informed on all issues</a:t>
            </a:r>
          </a:p>
          <a:p>
            <a:endParaRPr lang="en-US" sz="2400" dirty="0"/>
          </a:p>
          <a:p>
            <a:r>
              <a:rPr lang="en-US" sz="2400" u="sng" dirty="0"/>
              <a:t>HUMAN </a:t>
            </a:r>
            <a:r>
              <a:rPr lang="en-US" sz="2400" u="sng" dirty="0" smtClean="0"/>
              <a:t>RESOURCES</a:t>
            </a:r>
          </a:p>
          <a:p>
            <a:endParaRPr lang="en-US" sz="2400" u="sng" dirty="0"/>
          </a:p>
          <a:p>
            <a:pPr marL="285750" indent="-285750">
              <a:buFont typeface="Wingdings" panose="05000000000000000000" pitchFamily="2" charset="2"/>
              <a:buChar char="Ø"/>
            </a:pPr>
            <a:r>
              <a:rPr lang="en-US" sz="2400" dirty="0" smtClean="0"/>
              <a:t>Manages the recruitment process for all vacant positions</a:t>
            </a:r>
          </a:p>
          <a:p>
            <a:pPr marL="285750" indent="-285750">
              <a:buFont typeface="Wingdings" panose="05000000000000000000" pitchFamily="2" charset="2"/>
              <a:buChar char="Ø"/>
            </a:pPr>
            <a:r>
              <a:rPr lang="en-US" sz="2400" dirty="0" smtClean="0"/>
              <a:t>Advises Departments on personnel concerns</a:t>
            </a:r>
          </a:p>
          <a:p>
            <a:pPr marL="285750" indent="-285750">
              <a:buFont typeface="Wingdings" panose="05000000000000000000" pitchFamily="2" charset="2"/>
              <a:buChar char="Ø"/>
            </a:pPr>
            <a:r>
              <a:rPr lang="en-US" sz="2400" dirty="0" smtClean="0"/>
              <a:t>Manages and negotiates labor and technology contracts</a:t>
            </a:r>
          </a:p>
          <a:p>
            <a:endParaRPr lang="en-US" dirty="0"/>
          </a:p>
        </p:txBody>
      </p:sp>
    </p:spTree>
    <p:extLst>
      <p:ext uri="{BB962C8B-B14F-4D97-AF65-F5344CB8AC3E}">
        <p14:creationId xmlns:p14="http://schemas.microsoft.com/office/powerpoint/2010/main" val="267177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418" y="0"/>
            <a:ext cx="6159500" cy="927100"/>
          </a:xfrm>
        </p:spPr>
        <p:txBody>
          <a:bodyPr>
            <a:normAutofit/>
          </a:bodyPr>
          <a:lstStyle/>
          <a:p>
            <a:pPr algn="ctr"/>
            <a:r>
              <a:rPr lang="en-US" sz="4800" dirty="0" smtClean="0">
                <a:solidFill>
                  <a:schemeClr val="tx1"/>
                </a:solidFill>
              </a:rPr>
              <a:t>ADMINISTRATION</a:t>
            </a:r>
            <a:endParaRPr lang="en-US" sz="4800" dirty="0"/>
          </a:p>
        </p:txBody>
      </p:sp>
      <p:sp>
        <p:nvSpPr>
          <p:cNvPr id="3" name="Content Placeholder 2"/>
          <p:cNvSpPr>
            <a:spLocks noGrp="1"/>
          </p:cNvSpPr>
          <p:nvPr>
            <p:ph idx="1"/>
          </p:nvPr>
        </p:nvSpPr>
        <p:spPr>
          <a:xfrm>
            <a:off x="677334" y="927100"/>
            <a:ext cx="8596668" cy="3822699"/>
          </a:xfrm>
        </p:spPr>
        <p:txBody>
          <a:bodyPr/>
          <a:lstStyle/>
          <a:p>
            <a:pPr marL="0" indent="0">
              <a:buNone/>
            </a:pPr>
            <a:r>
              <a:rPr lang="en-US" sz="2400" u="sng" dirty="0"/>
              <a:t>CITY CLERK</a:t>
            </a:r>
          </a:p>
          <a:p>
            <a:endParaRPr lang="en-US" sz="2400" u="sng" dirty="0"/>
          </a:p>
          <a:p>
            <a:pPr marL="285750" indent="-285750">
              <a:buClrTx/>
              <a:buFont typeface="Wingdings" panose="05000000000000000000" pitchFamily="2" charset="2"/>
              <a:buChar char="Ø"/>
            </a:pPr>
            <a:r>
              <a:rPr lang="en-US" sz="2400" dirty="0"/>
              <a:t>Manages all </a:t>
            </a:r>
            <a:r>
              <a:rPr lang="en-US" sz="2400" dirty="0" smtClean="0"/>
              <a:t>City Hall </a:t>
            </a:r>
            <a:r>
              <a:rPr lang="en-US" sz="2400" dirty="0"/>
              <a:t>Records</a:t>
            </a:r>
          </a:p>
          <a:p>
            <a:pPr marL="285750" indent="-285750">
              <a:buClrTx/>
              <a:buFont typeface="Wingdings" panose="05000000000000000000" pitchFamily="2" charset="2"/>
              <a:buChar char="Ø"/>
            </a:pPr>
            <a:r>
              <a:rPr lang="en-US" sz="2400" dirty="0"/>
              <a:t>Ensures compliance with Open Public Meetings law</a:t>
            </a:r>
          </a:p>
          <a:p>
            <a:pPr marL="285750" indent="-285750">
              <a:buClrTx/>
              <a:buFont typeface="Wingdings" panose="05000000000000000000" pitchFamily="2" charset="2"/>
              <a:buChar char="Ø"/>
            </a:pPr>
            <a:r>
              <a:rPr lang="en-US" sz="2400" dirty="0"/>
              <a:t>Ensures publication of City Council meeting agenda’s</a:t>
            </a:r>
          </a:p>
          <a:p>
            <a:pPr marL="285750" indent="-285750">
              <a:buClrTx/>
              <a:buFont typeface="Wingdings" panose="05000000000000000000" pitchFamily="2" charset="2"/>
              <a:buChar char="Ø"/>
            </a:pPr>
            <a:r>
              <a:rPr lang="en-US" sz="2400" dirty="0"/>
              <a:t>Produces minutes of all City Council meetings</a:t>
            </a:r>
          </a:p>
          <a:p>
            <a:pPr marL="285750" indent="-285750">
              <a:buClrTx/>
              <a:buFont typeface="Wingdings" panose="05000000000000000000" pitchFamily="2" charset="2"/>
              <a:buChar char="Ø"/>
            </a:pPr>
            <a:r>
              <a:rPr lang="en-US" sz="2400" dirty="0"/>
              <a:t>Ensures proper codification of all ordinances</a:t>
            </a:r>
          </a:p>
          <a:p>
            <a:endParaRPr lang="en-US" dirty="0"/>
          </a:p>
        </p:txBody>
      </p:sp>
    </p:spTree>
    <p:extLst>
      <p:ext uri="{BB962C8B-B14F-4D97-AF65-F5344CB8AC3E}">
        <p14:creationId xmlns:p14="http://schemas.microsoft.com/office/powerpoint/2010/main" val="249512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0"/>
            <a:ext cx="7154678" cy="1003300"/>
          </a:xfrm>
        </p:spPr>
        <p:txBody>
          <a:bodyPr>
            <a:normAutofit/>
          </a:bodyPr>
          <a:lstStyle/>
          <a:p>
            <a:pPr algn="ctr"/>
            <a:r>
              <a:rPr lang="en-US" sz="5400" dirty="0">
                <a:solidFill>
                  <a:schemeClr val="tx1"/>
                </a:solidFill>
              </a:rPr>
              <a:t>FINANCE</a:t>
            </a:r>
          </a:p>
        </p:txBody>
      </p:sp>
      <p:pic>
        <p:nvPicPr>
          <p:cNvPr id="4" name="Content Placeholder 3"/>
          <p:cNvPicPr>
            <a:picLocks noGrp="1" noChangeAspect="1"/>
          </p:cNvPicPr>
          <p:nvPr>
            <p:ph idx="1"/>
          </p:nvPr>
        </p:nvPicPr>
        <p:blipFill>
          <a:blip r:embed="rId3"/>
          <a:stretch>
            <a:fillRect/>
          </a:stretch>
        </p:blipFill>
        <p:spPr>
          <a:xfrm>
            <a:off x="79081" y="1219200"/>
            <a:ext cx="5698605" cy="4787900"/>
          </a:xfrm>
          <a:prstGeom prst="rect">
            <a:avLst/>
          </a:prstGeom>
        </p:spPr>
      </p:pic>
      <p:pic>
        <p:nvPicPr>
          <p:cNvPr id="5" name="Picture 4"/>
          <p:cNvPicPr>
            <a:picLocks noChangeAspect="1"/>
          </p:cNvPicPr>
          <p:nvPr/>
        </p:nvPicPr>
        <p:blipFill>
          <a:blip r:embed="rId4"/>
          <a:stretch>
            <a:fillRect/>
          </a:stretch>
        </p:blipFill>
        <p:spPr>
          <a:xfrm>
            <a:off x="5597426" y="1257300"/>
            <a:ext cx="5910225" cy="4965700"/>
          </a:xfrm>
          <a:prstGeom prst="rect">
            <a:avLst/>
          </a:prstGeom>
        </p:spPr>
      </p:pic>
    </p:spTree>
    <p:extLst>
      <p:ext uri="{BB962C8B-B14F-4D97-AF65-F5344CB8AC3E}">
        <p14:creationId xmlns:p14="http://schemas.microsoft.com/office/powerpoint/2010/main" val="2154946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84916" y="306388"/>
            <a:ext cx="8596668" cy="1003300"/>
          </a:xfrm>
        </p:spPr>
        <p:txBody>
          <a:bodyPr/>
          <a:lstStyle/>
          <a:p>
            <a:pPr algn="ctr"/>
            <a:r>
              <a:rPr lang="en-US" sz="4400" dirty="0" smtClean="0">
                <a:solidFill>
                  <a:prstClr val="black"/>
                </a:solidFill>
                <a:latin typeface="+mn-lt"/>
              </a:rPr>
              <a:t>YEAR-TO-DATE COMPARISONS</a:t>
            </a:r>
            <a:endParaRPr lang="en-US" dirty="0">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1882368962"/>
              </p:ext>
            </p:extLst>
          </p:nvPr>
        </p:nvGraphicFramePr>
        <p:xfrm>
          <a:off x="334963" y="1220788"/>
          <a:ext cx="11133137" cy="4811395"/>
        </p:xfrm>
        <a:graphic>
          <a:graphicData uri="http://schemas.openxmlformats.org/drawingml/2006/table">
            <a:tbl>
              <a:tblPr firstRow="1" bandRow="1">
                <a:tableStyleId>{5C22544A-7EE6-4342-B048-85BDC9FD1C3A}</a:tableStyleId>
              </a:tblPr>
              <a:tblGrid>
                <a:gridCol w="2052637"/>
                <a:gridCol w="1790700"/>
                <a:gridCol w="1866900"/>
                <a:gridCol w="1803400"/>
                <a:gridCol w="3619500"/>
              </a:tblGrid>
              <a:tr h="7880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2013 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2014 Total</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2015 Total</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2016 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8035">
                <a:tc>
                  <a:txBody>
                    <a:bodyPr/>
                    <a:lstStyle/>
                    <a:p>
                      <a:pPr algn="ctr"/>
                      <a:r>
                        <a:rPr lang="en-US" sz="2400" dirty="0" smtClean="0"/>
                        <a:t>Sales Taxes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$3,444,040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$3,617,210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$4,064,056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$4,503,844</a:t>
                      </a:r>
                    </a:p>
                    <a:p>
                      <a:pPr algn="ctr"/>
                      <a:r>
                        <a:rPr lang="en-US" sz="2400" dirty="0" smtClean="0"/>
                        <a:t>(23.53%</a:t>
                      </a:r>
                      <a:r>
                        <a:rPr lang="en-US" sz="2400" baseline="0" dirty="0" smtClean="0"/>
                        <a:t> </a:t>
                      </a:r>
                      <a:r>
                        <a:rPr lang="en-US" sz="2400" baseline="0" dirty="0" err="1" smtClean="0"/>
                        <a:t>inc</a:t>
                      </a:r>
                      <a:r>
                        <a:rPr lang="en-US" sz="2400" baseline="0" dirty="0" smtClean="0"/>
                        <a:t> since 2013)</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8035">
                <a:tc>
                  <a:txBody>
                    <a:bodyPr/>
                    <a:lstStyle/>
                    <a:p>
                      <a:pPr algn="ctr"/>
                      <a:r>
                        <a:rPr lang="en-US" sz="2400" dirty="0" smtClean="0"/>
                        <a:t>Real Estate </a:t>
                      </a:r>
                    </a:p>
                    <a:p>
                      <a:pPr algn="ctr"/>
                      <a:r>
                        <a:rPr lang="en-US" sz="2400" dirty="0" smtClean="0"/>
                        <a:t>Excise Tax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$452,169</a:t>
                      </a:r>
                      <a:endParaRPr lang="en-US" sz="2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smtClean="0"/>
                    </a:p>
                    <a:p>
                      <a:pPr algn="ctr"/>
                      <a:r>
                        <a:rPr lang="en-US" sz="2400" dirty="0" smtClean="0"/>
                        <a:t>$491,647</a:t>
                      </a:r>
                    </a:p>
                    <a:p>
                      <a:pPr algn="ctr"/>
                      <a:endParaRPr lang="en-US" sz="2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smtClean="0"/>
                    </a:p>
                    <a:p>
                      <a:pPr algn="ctr"/>
                      <a:r>
                        <a:rPr lang="en-US" sz="2400" dirty="0" smtClean="0"/>
                        <a:t>$741,907</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$942,493</a:t>
                      </a:r>
                    </a:p>
                    <a:p>
                      <a:pPr algn="ctr"/>
                      <a:r>
                        <a:rPr lang="en-US" sz="2400" dirty="0" smtClean="0"/>
                        <a:t>(108.44% </a:t>
                      </a:r>
                      <a:r>
                        <a:rPr lang="en-US" sz="2400" dirty="0" err="1" smtClean="0"/>
                        <a:t>inc</a:t>
                      </a:r>
                      <a:r>
                        <a:rPr lang="en-US" sz="2400" dirty="0" smtClean="0"/>
                        <a:t> since</a:t>
                      </a:r>
                      <a:r>
                        <a:rPr lang="en-US" sz="2400" baseline="0" dirty="0" smtClean="0"/>
                        <a:t> 2013</a:t>
                      </a:r>
                      <a:r>
                        <a:rPr lang="en-US" sz="2400" dirty="0" smtClean="0"/>
                        <a:t>)</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8035">
                <a:tc>
                  <a:txBody>
                    <a:bodyPr/>
                    <a:lstStyle/>
                    <a:p>
                      <a:pPr algn="ctr"/>
                      <a:r>
                        <a:rPr lang="en-US" sz="2400" dirty="0" smtClean="0"/>
                        <a:t>Building Permit </a:t>
                      </a:r>
                    </a:p>
                    <a:p>
                      <a:pPr algn="ctr"/>
                      <a:r>
                        <a:rPr lang="en-US" sz="2400" dirty="0" smtClean="0"/>
                        <a:t>Revenues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$413,712</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$281,895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$434,635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$1,025,067</a:t>
                      </a:r>
                    </a:p>
                    <a:p>
                      <a:pPr algn="ctr"/>
                      <a:r>
                        <a:rPr lang="en-US" sz="2400" dirty="0" smtClean="0"/>
                        <a:t>(147.77% </a:t>
                      </a:r>
                      <a:r>
                        <a:rPr lang="en-US" sz="2400" dirty="0" err="1" smtClean="0"/>
                        <a:t>inc</a:t>
                      </a:r>
                      <a:r>
                        <a:rPr lang="en-US" sz="2400" dirty="0" smtClean="0"/>
                        <a:t> since</a:t>
                      </a:r>
                      <a:r>
                        <a:rPr lang="en-US" sz="2400" baseline="0" dirty="0" smtClean="0"/>
                        <a:t> 2013</a:t>
                      </a:r>
                      <a:r>
                        <a:rPr lang="en-US" sz="2400" dirty="0" smtClean="0"/>
                        <a:t>)</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8035">
                <a:tc>
                  <a:txBody>
                    <a:bodyPr/>
                    <a:lstStyle/>
                    <a:p>
                      <a:pPr algn="ctr"/>
                      <a:r>
                        <a:rPr lang="en-US" sz="2400" dirty="0" smtClean="0"/>
                        <a:t>Planning Revenue</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$124,290</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$115,202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$125,225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$158,171</a:t>
                      </a:r>
                    </a:p>
                    <a:p>
                      <a:pPr algn="ctr"/>
                      <a:r>
                        <a:rPr lang="en-US" sz="2400" dirty="0" smtClean="0"/>
                        <a:t>(27.25%</a:t>
                      </a:r>
                      <a:r>
                        <a:rPr lang="en-US" sz="2400" baseline="0" dirty="0" smtClean="0"/>
                        <a:t> </a:t>
                      </a:r>
                      <a:r>
                        <a:rPr lang="en-US" sz="2400" baseline="0" dirty="0" err="1" smtClean="0"/>
                        <a:t>inc</a:t>
                      </a:r>
                      <a:r>
                        <a:rPr lang="en-US" sz="2400" baseline="0" dirty="0" smtClean="0"/>
                        <a:t> since 2013)</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48045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66" y="0"/>
            <a:ext cx="8596668" cy="901700"/>
          </a:xfrm>
        </p:spPr>
        <p:txBody>
          <a:bodyPr>
            <a:normAutofit fontScale="90000"/>
          </a:bodyPr>
          <a:lstStyle/>
          <a:p>
            <a:pPr algn="ctr"/>
            <a:r>
              <a:rPr lang="en-US" sz="4400" dirty="0">
                <a:solidFill>
                  <a:prstClr val="black"/>
                </a:solidFill>
                <a:latin typeface="+mn-lt"/>
              </a:rPr>
              <a:t>COMMUNITY </a:t>
            </a:r>
            <a:r>
              <a:rPr lang="en-US" sz="4400" dirty="0" smtClean="0">
                <a:solidFill>
                  <a:prstClr val="black"/>
                </a:solidFill>
                <a:latin typeface="+mn-lt"/>
              </a:rPr>
              <a:t>DEVELOPMENT</a:t>
            </a:r>
            <a:br>
              <a:rPr lang="en-US" sz="4400" dirty="0" smtClean="0">
                <a:solidFill>
                  <a:prstClr val="black"/>
                </a:solidFill>
                <a:latin typeface="+mn-lt"/>
              </a:rPr>
            </a:br>
            <a:r>
              <a:rPr lang="en-US" sz="3200" dirty="0" smtClean="0">
                <a:solidFill>
                  <a:prstClr val="black"/>
                </a:solidFill>
                <a:latin typeface="+mn-lt"/>
              </a:rPr>
              <a:t>Planning, Building, and Permitting</a:t>
            </a:r>
            <a:endParaRPr lang="en-US" sz="4400" dirty="0">
              <a:solidFill>
                <a:prstClr val="black"/>
              </a:solidFill>
              <a:latin typeface="+mn-lt"/>
            </a:endParaRPr>
          </a:p>
        </p:txBody>
      </p:sp>
      <p:pic>
        <p:nvPicPr>
          <p:cNvPr id="4" name="Content Placeholder 3"/>
          <p:cNvPicPr>
            <a:picLocks noGrp="1" noChangeAspect="1"/>
          </p:cNvPicPr>
          <p:nvPr>
            <p:ph idx="1"/>
          </p:nvPr>
        </p:nvPicPr>
        <p:blipFill>
          <a:blip r:embed="rId3"/>
          <a:stretch>
            <a:fillRect/>
          </a:stretch>
        </p:blipFill>
        <p:spPr>
          <a:xfrm>
            <a:off x="177802" y="1315092"/>
            <a:ext cx="10490198" cy="4513985"/>
          </a:xfrm>
          <a:prstGeom prst="rect">
            <a:avLst/>
          </a:prstGeom>
        </p:spPr>
      </p:pic>
      <p:sp>
        <p:nvSpPr>
          <p:cNvPr id="6" name="TextBox 5"/>
          <p:cNvSpPr txBox="1"/>
          <p:nvPr/>
        </p:nvSpPr>
        <p:spPr>
          <a:xfrm>
            <a:off x="177801" y="5829078"/>
            <a:ext cx="10236199" cy="830997"/>
          </a:xfrm>
          <a:prstGeom prst="rect">
            <a:avLst/>
          </a:prstGeom>
          <a:noFill/>
        </p:spPr>
        <p:txBody>
          <a:bodyPr wrap="square" rtlCol="0">
            <a:spAutoFit/>
          </a:bodyPr>
          <a:lstStyle/>
          <a:p>
            <a:r>
              <a:rPr lang="en-US" dirty="0" smtClean="0"/>
              <a:t>   </a:t>
            </a:r>
            <a:r>
              <a:rPr lang="en-US" sz="2400" dirty="0" smtClean="0"/>
              <a:t>Building </a:t>
            </a:r>
          </a:p>
          <a:p>
            <a:r>
              <a:rPr lang="en-US" sz="2400" dirty="0" smtClean="0"/>
              <a:t>  Inspections</a:t>
            </a:r>
            <a:r>
              <a:rPr lang="en-US" sz="2400" dirty="0"/>
              <a:t>	  </a:t>
            </a:r>
            <a:r>
              <a:rPr lang="en-US" sz="2400" dirty="0" smtClean="0"/>
              <a:t>     1,548</a:t>
            </a:r>
            <a:r>
              <a:rPr lang="en-US" sz="2400" dirty="0"/>
              <a:t>		    </a:t>
            </a:r>
            <a:r>
              <a:rPr lang="en-US" sz="2400" dirty="0" smtClean="0"/>
              <a:t>        </a:t>
            </a:r>
            <a:r>
              <a:rPr lang="en-US" sz="2400" dirty="0"/>
              <a:t>1,713	</a:t>
            </a:r>
            <a:r>
              <a:rPr lang="en-US" sz="2400" dirty="0" smtClean="0"/>
              <a:t>      </a:t>
            </a:r>
            <a:r>
              <a:rPr lang="en-US" sz="2400" dirty="0"/>
              <a:t>	</a:t>
            </a:r>
            <a:r>
              <a:rPr lang="en-US" sz="2400" dirty="0" smtClean="0"/>
              <a:t>     2,546</a:t>
            </a:r>
            <a:endParaRPr lang="en-US" sz="2400" dirty="0"/>
          </a:p>
        </p:txBody>
      </p:sp>
    </p:spTree>
    <p:extLst>
      <p:ext uri="{BB962C8B-B14F-4D97-AF65-F5344CB8AC3E}">
        <p14:creationId xmlns:p14="http://schemas.microsoft.com/office/powerpoint/2010/main" val="3972821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400" y="105609"/>
            <a:ext cx="10350500" cy="6653893"/>
          </a:xfrm>
          <a:prstGeom prst="rect">
            <a:avLst/>
          </a:prstGeom>
        </p:spPr>
      </p:pic>
    </p:spTree>
    <p:extLst>
      <p:ext uri="{BB962C8B-B14F-4D97-AF65-F5344CB8AC3E}">
        <p14:creationId xmlns:p14="http://schemas.microsoft.com/office/powerpoint/2010/main" val="2771843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034" y="0"/>
            <a:ext cx="8596668" cy="787400"/>
          </a:xfrm>
        </p:spPr>
        <p:txBody>
          <a:bodyPr>
            <a:normAutofit/>
          </a:bodyPr>
          <a:lstStyle/>
          <a:p>
            <a:pPr algn="ctr"/>
            <a:r>
              <a:rPr lang="en-US" sz="4400" dirty="0">
                <a:solidFill>
                  <a:prstClr val="black"/>
                </a:solidFill>
                <a:latin typeface="+mn-lt"/>
              </a:rPr>
              <a:t>MONROE POLICE DEPARTMENT</a:t>
            </a:r>
          </a:p>
        </p:txBody>
      </p:sp>
      <p:sp>
        <p:nvSpPr>
          <p:cNvPr id="3" name="Content Placeholder 2"/>
          <p:cNvSpPr>
            <a:spLocks noGrp="1"/>
          </p:cNvSpPr>
          <p:nvPr>
            <p:ph idx="1"/>
          </p:nvPr>
        </p:nvSpPr>
        <p:spPr>
          <a:xfrm>
            <a:off x="474134" y="901700"/>
            <a:ext cx="8596668" cy="5664200"/>
          </a:xfrm>
        </p:spPr>
        <p:txBody>
          <a:bodyPr>
            <a:noAutofit/>
          </a:bodyPr>
          <a:lstStyle/>
          <a:p>
            <a:pPr marL="0" indent="0">
              <a:buNone/>
            </a:pPr>
            <a:r>
              <a:rPr lang="en-US" sz="3200" u="sng" dirty="0">
                <a:solidFill>
                  <a:schemeClr val="tx1"/>
                </a:solidFill>
              </a:rPr>
              <a:t>2016 </a:t>
            </a:r>
            <a:r>
              <a:rPr lang="en-US" sz="3200" u="sng" dirty="0" smtClean="0">
                <a:solidFill>
                  <a:schemeClr val="tx1"/>
                </a:solidFill>
              </a:rPr>
              <a:t>ACCOMPLISHMENTS</a:t>
            </a:r>
          </a:p>
          <a:p>
            <a:pPr marL="0" indent="0">
              <a:buNone/>
            </a:pPr>
            <a:endParaRPr lang="en-US" sz="1200" dirty="0">
              <a:solidFill>
                <a:schemeClr val="tx1"/>
              </a:solidFill>
            </a:endParaRPr>
          </a:p>
          <a:p>
            <a:pPr>
              <a:buClrTx/>
              <a:buFont typeface="Wingdings" panose="05000000000000000000" pitchFamily="2" charset="2"/>
              <a:buChar char="Ø"/>
            </a:pPr>
            <a:r>
              <a:rPr lang="en-US" sz="2400" dirty="0" smtClean="0">
                <a:solidFill>
                  <a:schemeClr val="tx1"/>
                </a:solidFill>
              </a:rPr>
              <a:t>Contracted with </a:t>
            </a:r>
            <a:r>
              <a:rPr lang="en-US" sz="2400" b="1" dirty="0" smtClean="0">
                <a:solidFill>
                  <a:schemeClr val="tx1"/>
                </a:solidFill>
              </a:rPr>
              <a:t>Domestic Violence Services </a:t>
            </a:r>
            <a:r>
              <a:rPr lang="en-US" sz="2400" dirty="0" smtClean="0">
                <a:solidFill>
                  <a:schemeClr val="tx1"/>
                </a:solidFill>
              </a:rPr>
              <a:t>of Snohomish County to provide a  part-time DV Advocate on staff at the police department, assisting victims of domestic violence. </a:t>
            </a:r>
          </a:p>
          <a:p>
            <a:pPr>
              <a:buClrTx/>
              <a:buFont typeface="Wingdings" panose="05000000000000000000" pitchFamily="2" charset="2"/>
              <a:buChar char="Ø"/>
            </a:pPr>
            <a:r>
              <a:rPr lang="en-US" sz="2400" dirty="0" smtClean="0">
                <a:solidFill>
                  <a:schemeClr val="tx1"/>
                </a:solidFill>
              </a:rPr>
              <a:t>Successful </a:t>
            </a:r>
            <a:r>
              <a:rPr lang="en-US" sz="2400" b="1" dirty="0" smtClean="0">
                <a:solidFill>
                  <a:schemeClr val="tx1"/>
                </a:solidFill>
              </a:rPr>
              <a:t>Special Olympics </a:t>
            </a:r>
            <a:r>
              <a:rPr lang="en-US" sz="2400" dirty="0" smtClean="0">
                <a:solidFill>
                  <a:schemeClr val="tx1"/>
                </a:solidFill>
              </a:rPr>
              <a:t>fundraising campaign which earned the department a “Bronze” level award in the Circle of Honor – this fundraising included a new community event – </a:t>
            </a:r>
            <a:r>
              <a:rPr lang="en-US" sz="2400" b="1" dirty="0" smtClean="0">
                <a:solidFill>
                  <a:schemeClr val="tx1"/>
                </a:solidFill>
              </a:rPr>
              <a:t>Wings N Wheels at First Air Field</a:t>
            </a:r>
            <a:r>
              <a:rPr lang="en-US" sz="2400" dirty="0" smtClean="0">
                <a:solidFill>
                  <a:schemeClr val="tx1"/>
                </a:solidFill>
              </a:rPr>
              <a:t>.</a:t>
            </a:r>
          </a:p>
          <a:p>
            <a:pPr>
              <a:buClrTx/>
              <a:buFont typeface="Wingdings" panose="05000000000000000000" pitchFamily="2" charset="2"/>
              <a:buChar char="Ø"/>
            </a:pPr>
            <a:r>
              <a:rPr lang="en-US" sz="2400" dirty="0" smtClean="0">
                <a:solidFill>
                  <a:schemeClr val="tx1"/>
                </a:solidFill>
              </a:rPr>
              <a:t>Increased </a:t>
            </a:r>
            <a:r>
              <a:rPr lang="en-US" sz="2400" b="1" dirty="0" smtClean="0">
                <a:solidFill>
                  <a:schemeClr val="tx1"/>
                </a:solidFill>
              </a:rPr>
              <a:t>Social Media </a:t>
            </a:r>
            <a:r>
              <a:rPr lang="en-US" sz="2400" dirty="0" smtClean="0">
                <a:solidFill>
                  <a:schemeClr val="tx1"/>
                </a:solidFill>
              </a:rPr>
              <a:t>presence – </a:t>
            </a:r>
            <a:r>
              <a:rPr lang="en-US" sz="2400" b="1" dirty="0" smtClean="0">
                <a:solidFill>
                  <a:schemeClr val="tx1"/>
                </a:solidFill>
              </a:rPr>
              <a:t>Facebook, Twitter, </a:t>
            </a:r>
            <a:r>
              <a:rPr lang="en-US" sz="2400" dirty="0" smtClean="0">
                <a:solidFill>
                  <a:schemeClr val="tx1"/>
                </a:solidFill>
              </a:rPr>
              <a:t>and </a:t>
            </a:r>
            <a:r>
              <a:rPr lang="en-US" sz="2400" b="1" dirty="0" err="1" smtClean="0">
                <a:solidFill>
                  <a:schemeClr val="tx1"/>
                </a:solidFill>
              </a:rPr>
              <a:t>Nextdoor</a:t>
            </a:r>
            <a:r>
              <a:rPr lang="en-US" sz="2400" dirty="0" smtClean="0">
                <a:solidFill>
                  <a:schemeClr val="tx1"/>
                </a:solidFill>
              </a:rPr>
              <a:t>. </a:t>
            </a:r>
          </a:p>
          <a:p>
            <a:pPr>
              <a:buClrTx/>
              <a:buFont typeface="Wingdings" panose="05000000000000000000" pitchFamily="2" charset="2"/>
              <a:buChar char="Ø"/>
            </a:pPr>
            <a:r>
              <a:rPr lang="en-US" sz="2400" dirty="0" smtClean="0">
                <a:solidFill>
                  <a:schemeClr val="tx1"/>
                </a:solidFill>
              </a:rPr>
              <a:t>Completed </a:t>
            </a:r>
            <a:r>
              <a:rPr lang="en-US" sz="2400" b="1" dirty="0" smtClean="0">
                <a:solidFill>
                  <a:schemeClr val="tx1"/>
                </a:solidFill>
              </a:rPr>
              <a:t>5 year Strategic Plan </a:t>
            </a:r>
            <a:r>
              <a:rPr lang="en-US" sz="2400" dirty="0" smtClean="0">
                <a:solidFill>
                  <a:schemeClr val="tx1"/>
                </a:solidFill>
              </a:rPr>
              <a:t>for implementation in 2017.</a:t>
            </a:r>
            <a:endParaRPr lang="en-US" sz="2400" dirty="0">
              <a:solidFill>
                <a:schemeClr val="tx1"/>
              </a:solidFill>
            </a:endParaRPr>
          </a:p>
        </p:txBody>
      </p:sp>
    </p:spTree>
    <p:extLst>
      <p:ext uri="{BB962C8B-B14F-4D97-AF65-F5344CB8AC3E}">
        <p14:creationId xmlns:p14="http://schemas.microsoft.com/office/powerpoint/2010/main" val="400973404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1853</TotalTime>
  <Words>2007</Words>
  <Application>Microsoft Office PowerPoint</Application>
  <PresentationFormat>Widescreen</PresentationFormat>
  <Paragraphs>284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Trebuchet MS</vt:lpstr>
      <vt:lpstr>Wingdings</vt:lpstr>
      <vt:lpstr>Wingdings 3</vt:lpstr>
      <vt:lpstr>Facet</vt:lpstr>
      <vt:lpstr>STATE OF THE CITY 2017</vt:lpstr>
      <vt:lpstr>PowerPoint Presentation</vt:lpstr>
      <vt:lpstr>ADMINISTRATION</vt:lpstr>
      <vt:lpstr>ADMINISTRATION</vt:lpstr>
      <vt:lpstr>FINANCE</vt:lpstr>
      <vt:lpstr>YEAR-TO-DATE COMPARISONS</vt:lpstr>
      <vt:lpstr>COMMUNITY DEVELOPMENT Planning, Building, and Permitting</vt:lpstr>
      <vt:lpstr>PowerPoint Presentation</vt:lpstr>
      <vt:lpstr>MONROE POLICE DEPARTMENT</vt:lpstr>
      <vt:lpstr>PowerPoint Presentation</vt:lpstr>
      <vt:lpstr>MONROE POLICE DEPARTMENT </vt:lpstr>
      <vt:lpstr>PUBLIC WORKS</vt:lpstr>
      <vt:lpstr>PROJECTS</vt:lpstr>
      <vt:lpstr>MUNICIPAL COURT</vt:lpstr>
      <vt:lpstr>MUNICIPAL COURT</vt:lpstr>
      <vt:lpstr>PARKS AND RECREATION</vt:lpstr>
      <vt:lpstr>PARKS AND RECREATION</vt:lpstr>
      <vt:lpstr>PARKS AND RECREATION</vt:lpstr>
      <vt:lpstr>CITY COUNCIL Contact: councilmembers@monroewa.gov</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Baker</dc:creator>
  <cp:lastModifiedBy>Pamela Baker</cp:lastModifiedBy>
  <cp:revision>62</cp:revision>
  <cp:lastPrinted>2017-05-10T14:49:39Z</cp:lastPrinted>
  <dcterms:created xsi:type="dcterms:W3CDTF">2017-04-26T14:37:36Z</dcterms:created>
  <dcterms:modified xsi:type="dcterms:W3CDTF">2017-05-10T18:29:21Z</dcterms:modified>
</cp:coreProperties>
</file>